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31"/>
  </p:notesMasterIdLst>
  <p:sldIdLst>
    <p:sldId id="256" r:id="rId2"/>
    <p:sldId id="271" r:id="rId3"/>
    <p:sldId id="278" r:id="rId4"/>
    <p:sldId id="257" r:id="rId5"/>
    <p:sldId id="280" r:id="rId6"/>
    <p:sldId id="273" r:id="rId7"/>
    <p:sldId id="283" r:id="rId8"/>
    <p:sldId id="272" r:id="rId9"/>
    <p:sldId id="299" r:id="rId10"/>
    <p:sldId id="287" r:id="rId11"/>
    <p:sldId id="300" r:id="rId12"/>
    <p:sldId id="288" r:id="rId13"/>
    <p:sldId id="290" r:id="rId14"/>
    <p:sldId id="301" r:id="rId15"/>
    <p:sldId id="289" r:id="rId16"/>
    <p:sldId id="292" r:id="rId17"/>
    <p:sldId id="291" r:id="rId18"/>
    <p:sldId id="277" r:id="rId19"/>
    <p:sldId id="293" r:id="rId20"/>
    <p:sldId id="274" r:id="rId21"/>
    <p:sldId id="282" r:id="rId22"/>
    <p:sldId id="295" r:id="rId23"/>
    <p:sldId id="298" r:id="rId24"/>
    <p:sldId id="281" r:id="rId25"/>
    <p:sldId id="302" r:id="rId26"/>
    <p:sldId id="297" r:id="rId27"/>
    <p:sldId id="305" r:id="rId28"/>
    <p:sldId id="303" r:id="rId29"/>
    <p:sldId id="294" r:id="rId3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EF93CA-C8F2-4C79-BCBF-519469198D9A}" v="4" dt="2023-06-01T12:39:41.92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FB157-3D5E-A746-A3B1-7431CD747B59}" type="datetimeFigureOut">
              <a:rPr lang="en-BE" smtClean="0"/>
              <a:t>06/01/2023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3D4F9-01EA-BB43-BCDB-13E6D2863CCD}" type="slidenum">
              <a:rPr lang="en-BE" smtClean="0"/>
              <a:t>‹nr.›</a:t>
            </a:fld>
            <a:endParaRPr lang="en-BE"/>
          </a:p>
        </p:txBody>
      </p:sp>
    </p:spTree>
    <p:extLst>
      <p:ext uri="{BB962C8B-B14F-4D97-AF65-F5344CB8AC3E}">
        <p14:creationId xmlns:p14="http://schemas.microsoft.com/office/powerpoint/2010/main" val="222658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We </a:t>
            </a:r>
            <a:r>
              <a:rPr lang="en-US" err="1">
                <a:cs typeface="Calibri"/>
              </a:rPr>
              <a:t>maken</a:t>
            </a:r>
            <a:r>
              <a:rPr lang="en-US">
                <a:cs typeface="Calibri"/>
              </a:rPr>
              <a:t> </a:t>
            </a:r>
            <a:r>
              <a:rPr lang="en-US" err="1">
                <a:cs typeface="Calibri"/>
              </a:rPr>
              <a:t>doordachte</a:t>
            </a:r>
            <a:r>
              <a:rPr lang="en-US">
                <a:cs typeface="Calibri"/>
              </a:rPr>
              <a:t> </a:t>
            </a:r>
            <a:r>
              <a:rPr lang="en-US" err="1">
                <a:cs typeface="Calibri"/>
              </a:rPr>
              <a:t>beslissingen</a:t>
            </a:r>
            <a:r>
              <a:rPr lang="en-US">
                <a:cs typeface="Calibri"/>
              </a:rPr>
              <a:t> </a:t>
            </a:r>
            <a:r>
              <a:rPr lang="en-US" err="1">
                <a:cs typeface="Calibri"/>
              </a:rPr>
              <a:t>doorheen</a:t>
            </a:r>
            <a:r>
              <a:rPr lang="en-US">
                <a:cs typeface="Calibri"/>
              </a:rPr>
              <a:t> </a:t>
            </a:r>
            <a:r>
              <a:rPr lang="en-US" err="1">
                <a:cs typeface="Calibri"/>
              </a:rPr>
              <a:t>verschillende</a:t>
            </a:r>
            <a:r>
              <a:rPr lang="en-US">
                <a:cs typeface="Calibri"/>
              </a:rPr>
              <a:t> </a:t>
            </a:r>
            <a:r>
              <a:rPr lang="en-US" err="1">
                <a:cs typeface="Calibri"/>
              </a:rPr>
              <a:t>levensfases</a:t>
            </a:r>
            <a:r>
              <a:rPr lang="en-US">
                <a:cs typeface="Calibri"/>
              </a:rPr>
              <a:t>. </a:t>
            </a:r>
            <a:endParaRPr lang="nl-NL"/>
          </a:p>
          <a:p>
            <a:r>
              <a:rPr lang="en-US">
                <a:cs typeface="Calibri"/>
              </a:rPr>
              <a:t>Topics: </a:t>
            </a:r>
            <a:r>
              <a:rPr lang="en-US" err="1">
                <a:cs typeface="Calibri"/>
              </a:rPr>
              <a:t>budgetbeheer</a:t>
            </a:r>
            <a:r>
              <a:rPr lang="en-US">
                <a:cs typeface="Calibri"/>
              </a:rPr>
              <a:t>, </a:t>
            </a:r>
            <a:r>
              <a:rPr lang="en-US" err="1">
                <a:cs typeface="Calibri"/>
              </a:rPr>
              <a:t>sparen</a:t>
            </a:r>
            <a:r>
              <a:rPr lang="en-US">
                <a:cs typeface="Calibri"/>
              </a:rPr>
              <a:t> </a:t>
            </a:r>
            <a:r>
              <a:rPr lang="en-US" err="1">
                <a:cs typeface="Calibri"/>
              </a:rPr>
              <a:t>en</a:t>
            </a:r>
            <a:r>
              <a:rPr lang="en-US">
                <a:cs typeface="Calibri"/>
              </a:rPr>
              <a:t> </a:t>
            </a:r>
            <a:r>
              <a:rPr lang="en-US" err="1">
                <a:cs typeface="Calibri"/>
              </a:rPr>
              <a:t>beleggen</a:t>
            </a:r>
            <a:r>
              <a:rPr lang="en-US">
                <a:cs typeface="Calibri"/>
              </a:rPr>
              <a:t>, </a:t>
            </a:r>
            <a:r>
              <a:rPr lang="en-US" err="1">
                <a:cs typeface="Calibri"/>
              </a:rPr>
              <a:t>basisverzekeringen</a:t>
            </a:r>
            <a:r>
              <a:rPr lang="en-US">
                <a:cs typeface="Calibri"/>
              </a:rPr>
              <a:t>.</a:t>
            </a:r>
            <a:endParaRPr lang="en-US"/>
          </a:p>
        </p:txBody>
      </p:sp>
      <p:sp>
        <p:nvSpPr>
          <p:cNvPr id="4" name="Tijdelijke aanduiding voor dianummer 3"/>
          <p:cNvSpPr>
            <a:spLocks noGrp="1"/>
          </p:cNvSpPr>
          <p:nvPr>
            <p:ph type="sldNum" sz="quarter" idx="5"/>
          </p:nvPr>
        </p:nvSpPr>
        <p:spPr/>
        <p:txBody>
          <a:bodyPr/>
          <a:lstStyle/>
          <a:p>
            <a:fld id="{18C3D4F9-01EA-BB43-BCDB-13E6D2863CCD}" type="slidenum">
              <a:rPr lang="en-BE" smtClean="0"/>
              <a:t>2</a:t>
            </a:fld>
            <a:endParaRPr lang="en-BE"/>
          </a:p>
        </p:txBody>
      </p:sp>
    </p:spTree>
    <p:extLst>
      <p:ext uri="{BB962C8B-B14F-4D97-AF65-F5344CB8AC3E}">
        <p14:creationId xmlns:p14="http://schemas.microsoft.com/office/powerpoint/2010/main" val="93593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Laat even de </a:t>
            </a:r>
            <a:r>
              <a:rPr lang="en-US" err="1">
                <a:cs typeface="Calibri"/>
              </a:rPr>
              <a:t>volgende</a:t>
            </a:r>
            <a:r>
              <a:rPr lang="en-US">
                <a:cs typeface="Calibri"/>
              </a:rPr>
              <a:t> 2 slides </a:t>
            </a:r>
            <a:r>
              <a:rPr lang="en-US" err="1">
                <a:cs typeface="Calibri"/>
              </a:rPr>
              <a:t>zien</a:t>
            </a:r>
            <a:r>
              <a:rPr lang="en-US">
                <a:cs typeface="Calibri"/>
              </a:rPr>
              <a:t> (</a:t>
            </a:r>
            <a:r>
              <a:rPr lang="en-US" err="1">
                <a:cs typeface="Calibri"/>
              </a:rPr>
              <a:t>personagefiche</a:t>
            </a:r>
            <a:r>
              <a:rPr lang="en-US">
                <a:cs typeface="Calibri"/>
              </a:rPr>
              <a:t> + </a:t>
            </a:r>
            <a:r>
              <a:rPr lang="en-US" err="1">
                <a:cs typeface="Calibri"/>
              </a:rPr>
              <a:t>keuze</a:t>
            </a:r>
            <a:r>
              <a:rPr lang="en-US">
                <a:cs typeface="Calibri"/>
              </a:rPr>
              <a:t> </a:t>
            </a:r>
            <a:r>
              <a:rPr lang="en-US" err="1">
                <a:cs typeface="Calibri"/>
              </a:rPr>
              <a:t>vrijetijdsbestedingen</a:t>
            </a:r>
            <a:r>
              <a:rPr lang="en-US">
                <a:cs typeface="Calibri"/>
              </a:rPr>
              <a:t>).</a:t>
            </a:r>
          </a:p>
        </p:txBody>
      </p:sp>
      <p:sp>
        <p:nvSpPr>
          <p:cNvPr id="4" name="Tijdelijke aanduiding voor dianummer 3"/>
          <p:cNvSpPr>
            <a:spLocks noGrp="1"/>
          </p:cNvSpPr>
          <p:nvPr>
            <p:ph type="sldNum" sz="quarter" idx="5"/>
          </p:nvPr>
        </p:nvSpPr>
        <p:spPr/>
        <p:txBody>
          <a:bodyPr/>
          <a:lstStyle/>
          <a:p>
            <a:fld id="{18C3D4F9-01EA-BB43-BCDB-13E6D2863CCD}" type="slidenum">
              <a:rPr lang="en-BE" smtClean="0"/>
              <a:t>3</a:t>
            </a:fld>
            <a:endParaRPr lang="en-BE"/>
          </a:p>
        </p:txBody>
      </p:sp>
    </p:spTree>
    <p:extLst>
      <p:ext uri="{BB962C8B-B14F-4D97-AF65-F5344CB8AC3E}">
        <p14:creationId xmlns:p14="http://schemas.microsoft.com/office/powerpoint/2010/main" val="189196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Laat het </a:t>
            </a:r>
            <a:r>
              <a:rPr lang="en-US" err="1">
                <a:cs typeface="Calibri"/>
              </a:rPr>
              <a:t>overzichtje</a:t>
            </a:r>
            <a:r>
              <a:rPr lang="en-US">
                <a:cs typeface="Calibri"/>
              </a:rPr>
              <a:t> </a:t>
            </a:r>
            <a:r>
              <a:rPr lang="en-US" err="1">
                <a:cs typeface="Calibri"/>
              </a:rPr>
              <a:t>kort</a:t>
            </a:r>
            <a:r>
              <a:rPr lang="en-US">
                <a:cs typeface="Calibri"/>
              </a:rPr>
              <a:t> </a:t>
            </a:r>
            <a:r>
              <a:rPr lang="en-US" err="1">
                <a:cs typeface="Calibri"/>
              </a:rPr>
              <a:t>zien</a:t>
            </a:r>
            <a:r>
              <a:rPr lang="en-US">
                <a:cs typeface="Calibri"/>
              </a:rPr>
              <a:t> </a:t>
            </a:r>
            <a:r>
              <a:rPr lang="en-US" err="1">
                <a:cs typeface="Calibri"/>
              </a:rPr>
              <a:t>en</a:t>
            </a:r>
            <a:r>
              <a:rPr lang="en-US">
                <a:cs typeface="Calibri"/>
              </a:rPr>
              <a:t> ga </a:t>
            </a:r>
            <a:r>
              <a:rPr lang="en-US" err="1">
                <a:cs typeface="Calibri"/>
              </a:rPr>
              <a:t>naar</a:t>
            </a:r>
            <a:r>
              <a:rPr lang="en-US">
                <a:cs typeface="Calibri"/>
              </a:rPr>
              <a:t> de </a:t>
            </a:r>
            <a:r>
              <a:rPr lang="en-US" err="1">
                <a:cs typeface="Calibri"/>
              </a:rPr>
              <a:t>volgende</a:t>
            </a:r>
            <a:r>
              <a:rPr lang="en-US">
                <a:cs typeface="Calibri"/>
              </a:rPr>
              <a:t> slide </a:t>
            </a:r>
            <a:r>
              <a:rPr lang="en-US" err="1">
                <a:cs typeface="Calibri"/>
              </a:rPr>
              <a:t>voor</a:t>
            </a:r>
            <a:r>
              <a:rPr lang="en-US">
                <a:cs typeface="Calibri"/>
              </a:rPr>
              <a:t> '</a:t>
            </a:r>
            <a:r>
              <a:rPr lang="en-US" err="1">
                <a:cs typeface="Calibri"/>
              </a:rPr>
              <a:t>stap</a:t>
            </a:r>
            <a:r>
              <a:rPr lang="en-US">
                <a:cs typeface="Calibri"/>
              </a:rPr>
              <a:t> 1': </a:t>
            </a:r>
            <a:r>
              <a:rPr lang="en-US" err="1">
                <a:cs typeface="Calibri"/>
              </a:rPr>
              <a:t>dobbelen</a:t>
            </a:r>
            <a:r>
              <a:rPr lang="en-US">
                <a:cs typeface="Calibri"/>
              </a:rPr>
              <a:t> om </a:t>
            </a:r>
            <a:r>
              <a:rPr lang="en-US" err="1">
                <a:cs typeface="Calibri"/>
              </a:rPr>
              <a:t>nettoloon</a:t>
            </a:r>
            <a:r>
              <a:rPr lang="en-US">
                <a:cs typeface="Calibri"/>
              </a:rPr>
              <a:t> </a:t>
            </a:r>
            <a:r>
              <a:rPr lang="en-US" err="1">
                <a:cs typeface="Calibri"/>
              </a:rPr>
              <a:t>te</a:t>
            </a:r>
            <a:r>
              <a:rPr lang="en-US">
                <a:cs typeface="Calibri"/>
              </a:rPr>
              <a:t> </a:t>
            </a:r>
            <a:r>
              <a:rPr lang="en-US" err="1">
                <a:cs typeface="Calibri"/>
              </a:rPr>
              <a:t>bepalen</a:t>
            </a:r>
            <a:r>
              <a:rPr lang="en-US">
                <a:cs typeface="Calibri"/>
              </a:rPr>
              <a:t>.</a:t>
            </a:r>
          </a:p>
        </p:txBody>
      </p:sp>
      <p:sp>
        <p:nvSpPr>
          <p:cNvPr id="4" name="Tijdelijke aanduiding voor dianummer 3"/>
          <p:cNvSpPr>
            <a:spLocks noGrp="1"/>
          </p:cNvSpPr>
          <p:nvPr>
            <p:ph type="sldNum" sz="quarter" idx="5"/>
          </p:nvPr>
        </p:nvSpPr>
        <p:spPr/>
        <p:txBody>
          <a:bodyPr/>
          <a:lstStyle/>
          <a:p>
            <a:fld id="{18C3D4F9-01EA-BB43-BCDB-13E6D2863CCD}" type="slidenum">
              <a:rPr lang="en-BE" smtClean="0"/>
              <a:t>7</a:t>
            </a:fld>
            <a:endParaRPr lang="en-BE"/>
          </a:p>
        </p:txBody>
      </p:sp>
    </p:spTree>
    <p:extLst>
      <p:ext uri="{BB962C8B-B14F-4D97-AF65-F5344CB8AC3E}">
        <p14:creationId xmlns:p14="http://schemas.microsoft.com/office/powerpoint/2010/main" val="75802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cs typeface="Calibri"/>
              </a:rPr>
              <a:t>Waak </a:t>
            </a:r>
            <a:r>
              <a:rPr lang="en-US" err="1">
                <a:cs typeface="Calibri"/>
              </a:rPr>
              <a:t>erover</a:t>
            </a:r>
            <a:r>
              <a:rPr lang="en-US">
                <a:cs typeface="Calibri"/>
              </a:rPr>
              <a:t> </a:t>
            </a:r>
            <a:r>
              <a:rPr lang="en-US" err="1">
                <a:cs typeface="Calibri"/>
              </a:rPr>
              <a:t>dat</a:t>
            </a:r>
            <a:r>
              <a:rPr lang="en-US">
                <a:cs typeface="Calibri"/>
              </a:rPr>
              <a:t> ze het </a:t>
            </a:r>
            <a:r>
              <a:rPr lang="en-US" err="1">
                <a:cs typeface="Calibri"/>
              </a:rPr>
              <a:t>netto</a:t>
            </a:r>
            <a:r>
              <a:rPr lang="en-US">
                <a:cs typeface="Calibri"/>
              </a:rPr>
              <a:t> </a:t>
            </a:r>
            <a:r>
              <a:rPr lang="en-US" err="1">
                <a:cs typeface="Calibri"/>
              </a:rPr>
              <a:t>maandloon</a:t>
            </a:r>
            <a:r>
              <a:rPr lang="en-US">
                <a:cs typeface="Calibri"/>
              </a:rPr>
              <a:t> </a:t>
            </a:r>
            <a:r>
              <a:rPr lang="en-US" err="1">
                <a:cs typeface="Calibri"/>
              </a:rPr>
              <a:t>noteren</a:t>
            </a:r>
            <a:r>
              <a:rPr lang="en-US">
                <a:cs typeface="Calibri"/>
              </a:rPr>
              <a:t> </a:t>
            </a:r>
            <a:r>
              <a:rPr lang="en-US" err="1">
                <a:cs typeface="Calibri"/>
              </a:rPr>
              <a:t>bij</a:t>
            </a:r>
            <a:r>
              <a:rPr lang="en-US">
                <a:cs typeface="Calibri"/>
              </a:rPr>
              <a:t> '</a:t>
            </a:r>
            <a:r>
              <a:rPr lang="en-US" err="1">
                <a:cs typeface="Calibri"/>
              </a:rPr>
              <a:t>eerste</a:t>
            </a:r>
            <a:r>
              <a:rPr lang="en-US">
                <a:cs typeface="Calibri"/>
              </a:rPr>
              <a:t> </a:t>
            </a:r>
            <a:r>
              <a:rPr lang="en-US" err="1">
                <a:cs typeface="Calibri"/>
              </a:rPr>
              <a:t>werkfase</a:t>
            </a:r>
            <a:r>
              <a:rPr lang="en-US">
                <a:cs typeface="Calibri"/>
              </a:rPr>
              <a:t>'.</a:t>
            </a:r>
          </a:p>
        </p:txBody>
      </p:sp>
      <p:sp>
        <p:nvSpPr>
          <p:cNvPr id="4" name="Tijdelijke aanduiding voor dianummer 3"/>
          <p:cNvSpPr>
            <a:spLocks noGrp="1"/>
          </p:cNvSpPr>
          <p:nvPr>
            <p:ph type="sldNum" sz="quarter" idx="5"/>
          </p:nvPr>
        </p:nvSpPr>
        <p:spPr/>
        <p:txBody>
          <a:bodyPr/>
          <a:lstStyle/>
          <a:p>
            <a:fld id="{18C3D4F9-01EA-BB43-BCDB-13E6D2863CCD}" type="slidenum">
              <a:rPr lang="en-BE" smtClean="0"/>
              <a:t>8</a:t>
            </a:fld>
            <a:endParaRPr lang="en-BE"/>
          </a:p>
        </p:txBody>
      </p:sp>
    </p:spTree>
    <p:extLst>
      <p:ext uri="{BB962C8B-B14F-4D97-AF65-F5344CB8AC3E}">
        <p14:creationId xmlns:p14="http://schemas.microsoft.com/office/powerpoint/2010/main" val="32711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Over OESO rapport 2021 (met vergelijkende grafiek): https://www.hln.be/geld/belastingdruk-nergens-zo-hoog-als-in-belgie-volgens-nieuwste-oeso-ranking~aac18daf/ </a:t>
            </a:r>
          </a:p>
          <a:p>
            <a:endParaRPr lang="nl-BE"/>
          </a:p>
        </p:txBody>
      </p:sp>
      <p:sp>
        <p:nvSpPr>
          <p:cNvPr id="4" name="Tijdelijke aanduiding voor dianummer 3"/>
          <p:cNvSpPr>
            <a:spLocks noGrp="1"/>
          </p:cNvSpPr>
          <p:nvPr>
            <p:ph type="sldNum" sz="quarter" idx="5"/>
          </p:nvPr>
        </p:nvSpPr>
        <p:spPr/>
        <p:txBody>
          <a:bodyPr/>
          <a:lstStyle/>
          <a:p>
            <a:fld id="{18C3D4F9-01EA-BB43-BCDB-13E6D2863CCD}" type="slidenum">
              <a:rPr lang="en-BE" smtClean="0"/>
              <a:t>9</a:t>
            </a:fld>
            <a:endParaRPr lang="en-BE"/>
          </a:p>
        </p:txBody>
      </p:sp>
    </p:spTree>
    <p:extLst>
      <p:ext uri="{BB962C8B-B14F-4D97-AF65-F5344CB8AC3E}">
        <p14:creationId xmlns:p14="http://schemas.microsoft.com/office/powerpoint/2010/main" val="141072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cs typeface="Calibri"/>
              </a:rPr>
              <a:t>Nog</a:t>
            </a:r>
            <a:r>
              <a:rPr lang="en-US">
                <a:cs typeface="Calibri"/>
              </a:rPr>
              <a:t> </a:t>
            </a:r>
            <a:r>
              <a:rPr lang="en-US" err="1">
                <a:cs typeface="Calibri"/>
              </a:rPr>
              <a:t>een</a:t>
            </a:r>
            <a:r>
              <a:rPr lang="en-US">
                <a:cs typeface="Calibri"/>
              </a:rPr>
              <a:t> </a:t>
            </a:r>
            <a:r>
              <a:rPr lang="en-US" err="1">
                <a:cs typeface="Calibri"/>
              </a:rPr>
              <a:t>uitsmijter</a:t>
            </a:r>
            <a:r>
              <a:rPr lang="en-US">
                <a:cs typeface="Calibri"/>
              </a:rPr>
              <a:t> </a:t>
            </a:r>
            <a:r>
              <a:rPr lang="en-US" err="1">
                <a:cs typeface="Calibri"/>
              </a:rPr>
              <a:t>voorzien</a:t>
            </a:r>
          </a:p>
        </p:txBody>
      </p:sp>
      <p:sp>
        <p:nvSpPr>
          <p:cNvPr id="4" name="Tijdelijke aanduiding voor dianummer 3"/>
          <p:cNvSpPr>
            <a:spLocks noGrp="1"/>
          </p:cNvSpPr>
          <p:nvPr>
            <p:ph type="sldNum" sz="quarter" idx="5"/>
          </p:nvPr>
        </p:nvSpPr>
        <p:spPr/>
        <p:txBody>
          <a:bodyPr/>
          <a:lstStyle/>
          <a:p>
            <a:fld id="{18C3D4F9-01EA-BB43-BCDB-13E6D2863CCD}" type="slidenum">
              <a:rPr lang="en-BE" smtClean="0"/>
              <a:t>26</a:t>
            </a:fld>
            <a:endParaRPr lang="en-BE"/>
          </a:p>
        </p:txBody>
      </p:sp>
    </p:spTree>
    <p:extLst>
      <p:ext uri="{BB962C8B-B14F-4D97-AF65-F5344CB8AC3E}">
        <p14:creationId xmlns:p14="http://schemas.microsoft.com/office/powerpoint/2010/main" val="42441847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D38EB-61F9-770C-4E65-5F4417F2C4A4}"/>
              </a:ext>
            </a:extLst>
          </p:cNvPr>
          <p:cNvPicPr>
            <a:picLocks noChangeAspect="1"/>
          </p:cNvPicPr>
          <p:nvPr userDrawn="1"/>
        </p:nvPicPr>
        <p:blipFill>
          <a:blip r:embed="rId2"/>
          <a:stretch>
            <a:fillRect/>
          </a:stretch>
        </p:blipFill>
        <p:spPr>
          <a:xfrm>
            <a:off x="395287" y="-517004"/>
            <a:ext cx="6858000" cy="6858000"/>
          </a:xfrm>
          <a:prstGeom prst="rect">
            <a:avLst/>
          </a:prstGeom>
        </p:spPr>
      </p:pic>
      <p:sp>
        <p:nvSpPr>
          <p:cNvPr id="6" name="TextBox 5">
            <a:extLst>
              <a:ext uri="{FF2B5EF4-FFF2-40B4-BE49-F238E27FC236}">
                <a16:creationId xmlns:a16="http://schemas.microsoft.com/office/drawing/2014/main" id="{7765D43B-180D-38C6-57D9-C199D8EB92C1}"/>
              </a:ext>
            </a:extLst>
          </p:cNvPr>
          <p:cNvSpPr txBox="1"/>
          <p:nvPr userDrawn="1"/>
        </p:nvSpPr>
        <p:spPr>
          <a:xfrm>
            <a:off x="999391" y="5337717"/>
            <a:ext cx="10193217" cy="391628"/>
          </a:xfrm>
          <a:prstGeom prst="rect">
            <a:avLst/>
          </a:prstGeom>
          <a:solidFill>
            <a:schemeClr val="accent2"/>
          </a:solidFill>
        </p:spPr>
        <p:txBody>
          <a:bodyPr wrap="square" tIns="72000" bIns="72000" rtlCol="0">
            <a:spAutoFit/>
          </a:bodyPr>
          <a:lstStyle/>
          <a:p>
            <a:pPr algn="ctr"/>
            <a:r>
              <a:rPr lang="en-GB" sz="1600" b="0" kern="1200" err="1">
                <a:solidFill>
                  <a:schemeClr val="tx1"/>
                </a:solidFill>
                <a:effectLst/>
                <a:latin typeface="Montserrat" pitchFamily="2" charset="77"/>
                <a:ea typeface="+mn-ea"/>
                <a:cs typeface="+mn-cs"/>
              </a:rPr>
              <a:t>Een</a:t>
            </a:r>
            <a:r>
              <a:rPr lang="en-GB" sz="1600" b="0" kern="1200">
                <a:solidFill>
                  <a:schemeClr val="tx1"/>
                </a:solidFill>
                <a:effectLst/>
                <a:latin typeface="Montserrat" pitchFamily="2" charset="77"/>
                <a:ea typeface="+mn-ea"/>
                <a:cs typeface="+mn-cs"/>
              </a:rPr>
              <a:t> </a:t>
            </a:r>
            <a:r>
              <a:rPr lang="en-GB" sz="1600" b="0" kern="1200" err="1">
                <a:solidFill>
                  <a:schemeClr val="tx1"/>
                </a:solidFill>
                <a:effectLst/>
                <a:latin typeface="Montserrat" pitchFamily="2" charset="77"/>
                <a:ea typeface="+mn-ea"/>
                <a:cs typeface="+mn-cs"/>
              </a:rPr>
              <a:t>ervaringsgericht</a:t>
            </a:r>
            <a:r>
              <a:rPr lang="en-GB" sz="1600" b="0" kern="1200">
                <a:solidFill>
                  <a:schemeClr val="tx1"/>
                </a:solidFill>
                <a:effectLst/>
                <a:latin typeface="Montserrat" pitchFamily="2" charset="77"/>
                <a:ea typeface="+mn-ea"/>
                <a:cs typeface="+mn-cs"/>
              </a:rPr>
              <a:t> </a:t>
            </a:r>
            <a:r>
              <a:rPr lang="en-GB" sz="1600" b="0" kern="1200" err="1">
                <a:solidFill>
                  <a:schemeClr val="tx1"/>
                </a:solidFill>
                <a:effectLst/>
                <a:latin typeface="Montserrat" pitchFamily="2" charset="77"/>
                <a:ea typeface="+mn-ea"/>
                <a:cs typeface="+mn-cs"/>
              </a:rPr>
              <a:t>spel</a:t>
            </a:r>
            <a:r>
              <a:rPr lang="en-GB" sz="1600" b="0" kern="1200">
                <a:solidFill>
                  <a:schemeClr val="tx1"/>
                </a:solidFill>
                <a:effectLst/>
                <a:latin typeface="Montserrat" pitchFamily="2" charset="77"/>
                <a:ea typeface="+mn-ea"/>
                <a:cs typeface="+mn-cs"/>
              </a:rPr>
              <a:t> </a:t>
            </a:r>
            <a:r>
              <a:rPr lang="en-GB" sz="1600" b="0" kern="1200" err="1">
                <a:solidFill>
                  <a:schemeClr val="tx1"/>
                </a:solidFill>
                <a:effectLst/>
                <a:latin typeface="Montserrat" pitchFamily="2" charset="77"/>
                <a:ea typeface="+mn-ea"/>
                <a:cs typeface="+mn-cs"/>
              </a:rPr>
              <a:t>rond</a:t>
            </a:r>
            <a:r>
              <a:rPr lang="en-GB" sz="1600" b="0" kern="1200">
                <a:solidFill>
                  <a:schemeClr val="tx1"/>
                </a:solidFill>
                <a:effectLst/>
                <a:latin typeface="Montserrat" pitchFamily="2" charset="77"/>
                <a:ea typeface="+mn-ea"/>
                <a:cs typeface="+mn-cs"/>
              </a:rPr>
              <a:t> ‘</a:t>
            </a:r>
            <a:r>
              <a:rPr lang="en-GB" sz="1600" b="0" kern="1200" err="1">
                <a:solidFill>
                  <a:schemeClr val="tx1"/>
                </a:solidFill>
                <a:effectLst/>
                <a:latin typeface="Montserrat" pitchFamily="2" charset="77"/>
                <a:ea typeface="+mn-ea"/>
                <a:cs typeface="+mn-cs"/>
              </a:rPr>
              <a:t>financiële</a:t>
            </a:r>
            <a:r>
              <a:rPr lang="en-GB" sz="1600" b="0" kern="1200">
                <a:solidFill>
                  <a:schemeClr val="tx1"/>
                </a:solidFill>
                <a:effectLst/>
                <a:latin typeface="Montserrat" pitchFamily="2" charset="77"/>
                <a:ea typeface="+mn-ea"/>
                <a:cs typeface="+mn-cs"/>
              </a:rPr>
              <a:t> </a:t>
            </a:r>
            <a:r>
              <a:rPr lang="en-GB" sz="1600" b="0" kern="1200" err="1">
                <a:solidFill>
                  <a:schemeClr val="tx1"/>
                </a:solidFill>
                <a:effectLst/>
                <a:latin typeface="Montserrat" pitchFamily="2" charset="77"/>
                <a:ea typeface="+mn-ea"/>
                <a:cs typeface="+mn-cs"/>
              </a:rPr>
              <a:t>geletterdheid</a:t>
            </a:r>
            <a:r>
              <a:rPr lang="en-GB" sz="1600" b="0" kern="1200">
                <a:solidFill>
                  <a:schemeClr val="tx1"/>
                </a:solidFill>
                <a:effectLst/>
                <a:latin typeface="Montserrat" pitchFamily="2" charset="77"/>
                <a:ea typeface="+mn-ea"/>
                <a:cs typeface="+mn-cs"/>
              </a:rPr>
              <a:t>’.</a:t>
            </a:r>
          </a:p>
        </p:txBody>
      </p:sp>
      <p:pic>
        <p:nvPicPr>
          <p:cNvPr id="8" name="Picture 7" descr="Icon&#10;&#10;Description automatically generated">
            <a:extLst>
              <a:ext uri="{FF2B5EF4-FFF2-40B4-BE49-F238E27FC236}">
                <a16:creationId xmlns:a16="http://schemas.microsoft.com/office/drawing/2014/main" id="{633CB22A-6480-CD03-CDD8-0E5D2DA8DF33}"/>
              </a:ext>
            </a:extLst>
          </p:cNvPr>
          <p:cNvPicPr>
            <a:picLocks noChangeAspect="1"/>
          </p:cNvPicPr>
          <p:nvPr userDrawn="1"/>
        </p:nvPicPr>
        <p:blipFill>
          <a:blip r:embed="rId3"/>
          <a:stretch>
            <a:fillRect/>
          </a:stretch>
        </p:blipFill>
        <p:spPr>
          <a:xfrm>
            <a:off x="7047205" y="1788521"/>
            <a:ext cx="1010263" cy="1010263"/>
          </a:xfrm>
          <a:prstGeom prst="rect">
            <a:avLst/>
          </a:prstGeom>
        </p:spPr>
      </p:pic>
      <p:pic>
        <p:nvPicPr>
          <p:cNvPr id="9" name="Picture 8" descr="Icon&#10;&#10;Description automatically generated">
            <a:extLst>
              <a:ext uri="{FF2B5EF4-FFF2-40B4-BE49-F238E27FC236}">
                <a16:creationId xmlns:a16="http://schemas.microsoft.com/office/drawing/2014/main" id="{7934A647-CFFA-7848-87A1-8888B9105E8A}"/>
              </a:ext>
            </a:extLst>
          </p:cNvPr>
          <p:cNvPicPr>
            <a:picLocks noChangeAspect="1"/>
          </p:cNvPicPr>
          <p:nvPr userDrawn="1"/>
        </p:nvPicPr>
        <p:blipFill>
          <a:blip r:embed="rId4"/>
          <a:stretch>
            <a:fillRect/>
          </a:stretch>
        </p:blipFill>
        <p:spPr>
          <a:xfrm>
            <a:off x="7047205" y="2846199"/>
            <a:ext cx="1010263" cy="1010263"/>
          </a:xfrm>
          <a:prstGeom prst="rect">
            <a:avLst/>
          </a:prstGeom>
        </p:spPr>
      </p:pic>
      <p:pic>
        <p:nvPicPr>
          <p:cNvPr id="10" name="Picture 9" descr="Icon&#10;&#10;Description automatically generated">
            <a:extLst>
              <a:ext uri="{FF2B5EF4-FFF2-40B4-BE49-F238E27FC236}">
                <a16:creationId xmlns:a16="http://schemas.microsoft.com/office/drawing/2014/main" id="{528E7C02-BF55-44CC-6655-31D7118541DC}"/>
              </a:ext>
            </a:extLst>
          </p:cNvPr>
          <p:cNvPicPr>
            <a:picLocks noChangeAspect="1"/>
          </p:cNvPicPr>
          <p:nvPr userDrawn="1"/>
        </p:nvPicPr>
        <p:blipFill>
          <a:blip r:embed="rId5"/>
          <a:stretch>
            <a:fillRect/>
          </a:stretch>
        </p:blipFill>
        <p:spPr>
          <a:xfrm>
            <a:off x="7047205" y="3884669"/>
            <a:ext cx="1010263" cy="1010263"/>
          </a:xfrm>
          <a:prstGeom prst="rect">
            <a:avLst/>
          </a:prstGeom>
        </p:spPr>
      </p:pic>
      <p:pic>
        <p:nvPicPr>
          <p:cNvPr id="11" name="Picture 10" descr="Icon&#10;&#10;Description automatically generated">
            <a:extLst>
              <a:ext uri="{FF2B5EF4-FFF2-40B4-BE49-F238E27FC236}">
                <a16:creationId xmlns:a16="http://schemas.microsoft.com/office/drawing/2014/main" id="{09A7F9E8-B8E0-11E3-BBB6-6B80E3937FFE}"/>
              </a:ext>
            </a:extLst>
          </p:cNvPr>
          <p:cNvPicPr>
            <a:picLocks noChangeAspect="1"/>
          </p:cNvPicPr>
          <p:nvPr userDrawn="1"/>
        </p:nvPicPr>
        <p:blipFill>
          <a:blip r:embed="rId6"/>
          <a:stretch>
            <a:fillRect/>
          </a:stretch>
        </p:blipFill>
        <p:spPr>
          <a:xfrm>
            <a:off x="8133063" y="756828"/>
            <a:ext cx="1010263" cy="1010263"/>
          </a:xfrm>
          <a:prstGeom prst="rect">
            <a:avLst/>
          </a:prstGeom>
        </p:spPr>
      </p:pic>
      <p:pic>
        <p:nvPicPr>
          <p:cNvPr id="12" name="Picture 11" descr="Icon&#10;&#10;Description automatically generated">
            <a:extLst>
              <a:ext uri="{FF2B5EF4-FFF2-40B4-BE49-F238E27FC236}">
                <a16:creationId xmlns:a16="http://schemas.microsoft.com/office/drawing/2014/main" id="{EDF70307-C971-07B2-A3A0-7780B2DF8073}"/>
              </a:ext>
            </a:extLst>
          </p:cNvPr>
          <p:cNvPicPr>
            <a:picLocks noChangeAspect="1"/>
          </p:cNvPicPr>
          <p:nvPr userDrawn="1"/>
        </p:nvPicPr>
        <p:blipFill>
          <a:blip r:embed="rId7"/>
          <a:stretch>
            <a:fillRect/>
          </a:stretch>
        </p:blipFill>
        <p:spPr>
          <a:xfrm>
            <a:off x="8133063" y="1801463"/>
            <a:ext cx="1010263" cy="1010263"/>
          </a:xfrm>
          <a:prstGeom prst="rect">
            <a:avLst/>
          </a:prstGeom>
        </p:spPr>
      </p:pic>
      <p:pic>
        <p:nvPicPr>
          <p:cNvPr id="13" name="Picture 12" descr="Icon&#10;&#10;Description automatically generated">
            <a:extLst>
              <a:ext uri="{FF2B5EF4-FFF2-40B4-BE49-F238E27FC236}">
                <a16:creationId xmlns:a16="http://schemas.microsoft.com/office/drawing/2014/main" id="{55B7C689-A2AF-EE11-5E24-5D2B6B119905}"/>
              </a:ext>
            </a:extLst>
          </p:cNvPr>
          <p:cNvPicPr>
            <a:picLocks noChangeAspect="1"/>
          </p:cNvPicPr>
          <p:nvPr userDrawn="1"/>
        </p:nvPicPr>
        <p:blipFill>
          <a:blip r:embed="rId8"/>
          <a:stretch>
            <a:fillRect/>
          </a:stretch>
        </p:blipFill>
        <p:spPr>
          <a:xfrm>
            <a:off x="9283545" y="2851064"/>
            <a:ext cx="1010263" cy="1010263"/>
          </a:xfrm>
          <a:prstGeom prst="rect">
            <a:avLst/>
          </a:prstGeom>
        </p:spPr>
      </p:pic>
      <p:pic>
        <p:nvPicPr>
          <p:cNvPr id="14" name="Picture 13" descr="A picture containing iPod, vector graphics&#10;&#10;Description automatically generated">
            <a:extLst>
              <a:ext uri="{FF2B5EF4-FFF2-40B4-BE49-F238E27FC236}">
                <a16:creationId xmlns:a16="http://schemas.microsoft.com/office/drawing/2014/main" id="{E724364D-1B32-71E8-D886-F310ECC996EA}"/>
              </a:ext>
            </a:extLst>
          </p:cNvPr>
          <p:cNvPicPr>
            <a:picLocks noChangeAspect="1"/>
          </p:cNvPicPr>
          <p:nvPr userDrawn="1"/>
        </p:nvPicPr>
        <p:blipFill>
          <a:blip r:embed="rId9"/>
          <a:stretch>
            <a:fillRect/>
          </a:stretch>
        </p:blipFill>
        <p:spPr>
          <a:xfrm>
            <a:off x="8133062" y="2846098"/>
            <a:ext cx="1010264" cy="1010264"/>
          </a:xfrm>
          <a:prstGeom prst="rect">
            <a:avLst/>
          </a:prstGeom>
        </p:spPr>
      </p:pic>
      <p:pic>
        <p:nvPicPr>
          <p:cNvPr id="15" name="Picture 14" descr="Icon&#10;&#10;Description automatically generated">
            <a:extLst>
              <a:ext uri="{FF2B5EF4-FFF2-40B4-BE49-F238E27FC236}">
                <a16:creationId xmlns:a16="http://schemas.microsoft.com/office/drawing/2014/main" id="{DF62320A-DB31-427C-4526-D96F918AB1AF}"/>
              </a:ext>
            </a:extLst>
          </p:cNvPr>
          <p:cNvPicPr>
            <a:picLocks noChangeAspect="1"/>
          </p:cNvPicPr>
          <p:nvPr userDrawn="1"/>
        </p:nvPicPr>
        <p:blipFill>
          <a:blip r:embed="rId10"/>
          <a:stretch>
            <a:fillRect/>
          </a:stretch>
        </p:blipFill>
        <p:spPr>
          <a:xfrm>
            <a:off x="9287659" y="3884669"/>
            <a:ext cx="1010263" cy="1010263"/>
          </a:xfrm>
          <a:prstGeom prst="rect">
            <a:avLst/>
          </a:prstGeom>
        </p:spPr>
      </p:pic>
      <p:pic>
        <p:nvPicPr>
          <p:cNvPr id="16" name="Picture 15" descr="Icon&#10;&#10;Description automatically generated">
            <a:extLst>
              <a:ext uri="{FF2B5EF4-FFF2-40B4-BE49-F238E27FC236}">
                <a16:creationId xmlns:a16="http://schemas.microsoft.com/office/drawing/2014/main" id="{AE98954B-DE90-B1F5-9612-08180512F7F4}"/>
              </a:ext>
            </a:extLst>
          </p:cNvPr>
          <p:cNvPicPr>
            <a:picLocks noChangeAspect="1"/>
          </p:cNvPicPr>
          <p:nvPr userDrawn="1"/>
        </p:nvPicPr>
        <p:blipFill>
          <a:blip r:embed="rId11"/>
          <a:stretch>
            <a:fillRect/>
          </a:stretch>
        </p:blipFill>
        <p:spPr>
          <a:xfrm>
            <a:off x="9283547" y="791200"/>
            <a:ext cx="1010263" cy="1010263"/>
          </a:xfrm>
          <a:prstGeom prst="rect">
            <a:avLst/>
          </a:prstGeom>
        </p:spPr>
      </p:pic>
      <p:pic>
        <p:nvPicPr>
          <p:cNvPr id="17" name="Picture 16" descr="Icon&#10;&#10;Description automatically generated">
            <a:extLst>
              <a:ext uri="{FF2B5EF4-FFF2-40B4-BE49-F238E27FC236}">
                <a16:creationId xmlns:a16="http://schemas.microsoft.com/office/drawing/2014/main" id="{298EDD9C-5FAD-765C-19BE-5416FE68D046}"/>
              </a:ext>
            </a:extLst>
          </p:cNvPr>
          <p:cNvPicPr>
            <a:picLocks noChangeAspect="1"/>
          </p:cNvPicPr>
          <p:nvPr userDrawn="1"/>
        </p:nvPicPr>
        <p:blipFill>
          <a:blip r:embed="rId12"/>
          <a:stretch>
            <a:fillRect/>
          </a:stretch>
        </p:blipFill>
        <p:spPr>
          <a:xfrm>
            <a:off x="7047204" y="759236"/>
            <a:ext cx="1010263" cy="1010263"/>
          </a:xfrm>
          <a:prstGeom prst="rect">
            <a:avLst/>
          </a:prstGeom>
        </p:spPr>
      </p:pic>
      <p:pic>
        <p:nvPicPr>
          <p:cNvPr id="18" name="Picture 17" descr="Icon&#10;&#10;Description automatically generated">
            <a:extLst>
              <a:ext uri="{FF2B5EF4-FFF2-40B4-BE49-F238E27FC236}">
                <a16:creationId xmlns:a16="http://schemas.microsoft.com/office/drawing/2014/main" id="{27D51FAE-06C4-4657-96EF-7F63C7C8DBE7}"/>
              </a:ext>
            </a:extLst>
          </p:cNvPr>
          <p:cNvPicPr>
            <a:picLocks noChangeAspect="1"/>
          </p:cNvPicPr>
          <p:nvPr userDrawn="1"/>
        </p:nvPicPr>
        <p:blipFill>
          <a:blip r:embed="rId13"/>
          <a:stretch>
            <a:fillRect/>
          </a:stretch>
        </p:blipFill>
        <p:spPr>
          <a:xfrm>
            <a:off x="9283546" y="1801462"/>
            <a:ext cx="1010263" cy="1010263"/>
          </a:xfrm>
          <a:prstGeom prst="rect">
            <a:avLst/>
          </a:prstGeom>
        </p:spPr>
      </p:pic>
      <p:pic>
        <p:nvPicPr>
          <p:cNvPr id="19" name="Picture 18" descr="Icon&#10;&#10;Description automatically generated">
            <a:extLst>
              <a:ext uri="{FF2B5EF4-FFF2-40B4-BE49-F238E27FC236}">
                <a16:creationId xmlns:a16="http://schemas.microsoft.com/office/drawing/2014/main" id="{347DC96B-7FE1-93BE-4265-DCCFCE086963}"/>
              </a:ext>
            </a:extLst>
          </p:cNvPr>
          <p:cNvPicPr>
            <a:picLocks noChangeAspect="1"/>
          </p:cNvPicPr>
          <p:nvPr userDrawn="1"/>
        </p:nvPicPr>
        <p:blipFill>
          <a:blip r:embed="rId14"/>
          <a:stretch>
            <a:fillRect/>
          </a:stretch>
        </p:blipFill>
        <p:spPr>
          <a:xfrm>
            <a:off x="8133063" y="3884669"/>
            <a:ext cx="1010263" cy="1010263"/>
          </a:xfrm>
          <a:prstGeom prst="rect">
            <a:avLst/>
          </a:prstGeom>
        </p:spPr>
      </p:pic>
      <p:pic>
        <p:nvPicPr>
          <p:cNvPr id="20" name="Picture 19" descr="A black and white logo&#10;&#10;Description automatically generated with low confidence">
            <a:extLst>
              <a:ext uri="{FF2B5EF4-FFF2-40B4-BE49-F238E27FC236}">
                <a16:creationId xmlns:a16="http://schemas.microsoft.com/office/drawing/2014/main" id="{9CA0F10D-C1E6-F86C-FB60-D8D628FCEC78}"/>
              </a:ext>
            </a:extLst>
          </p:cNvPr>
          <p:cNvPicPr>
            <a:picLocks noChangeAspect="1"/>
          </p:cNvPicPr>
          <p:nvPr userDrawn="1"/>
        </p:nvPicPr>
        <p:blipFill>
          <a:blip r:embed="rId15"/>
          <a:stretch>
            <a:fillRect/>
          </a:stretch>
        </p:blipFill>
        <p:spPr>
          <a:xfrm>
            <a:off x="5179158" y="6056484"/>
            <a:ext cx="916842" cy="517004"/>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D7175D88-EC13-D17B-FC01-091485074075}"/>
              </a:ext>
            </a:extLst>
          </p:cNvPr>
          <p:cNvPicPr>
            <a:picLocks noChangeAspect="1"/>
          </p:cNvPicPr>
          <p:nvPr userDrawn="1"/>
        </p:nvPicPr>
        <p:blipFill>
          <a:blip r:embed="rId16"/>
          <a:stretch>
            <a:fillRect/>
          </a:stretch>
        </p:blipFill>
        <p:spPr>
          <a:xfrm>
            <a:off x="6204860" y="6008690"/>
            <a:ext cx="898800" cy="569024"/>
          </a:xfrm>
          <a:prstGeom prst="rect">
            <a:avLst/>
          </a:prstGeom>
        </p:spPr>
      </p:pic>
      <p:sp>
        <p:nvSpPr>
          <p:cNvPr id="23" name="Rectangle 22">
            <a:extLst>
              <a:ext uri="{FF2B5EF4-FFF2-40B4-BE49-F238E27FC236}">
                <a16:creationId xmlns:a16="http://schemas.microsoft.com/office/drawing/2014/main" id="{1CD3A058-20C0-86D9-E884-558B0D89212B}"/>
              </a:ext>
            </a:extLst>
          </p:cNvPr>
          <p:cNvSpPr/>
          <p:nvPr userDrawn="1"/>
        </p:nvSpPr>
        <p:spPr>
          <a:xfrm>
            <a:off x="999391" y="6340996"/>
            <a:ext cx="2372459" cy="5170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608592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1E5F2-6E64-4614-9469-DFF0D152912A}"/>
              </a:ext>
            </a:extLst>
          </p:cNvPr>
          <p:cNvSpPr>
            <a:spLocks noGrp="1"/>
          </p:cNvSpPr>
          <p:nvPr>
            <p:ph type="title" hasCustomPrompt="1"/>
          </p:nvPr>
        </p:nvSpPr>
        <p:spPr>
          <a:xfrm>
            <a:off x="839788" y="1049311"/>
            <a:ext cx="10515600" cy="641377"/>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B2BFDB4C-EB65-70BA-84A7-B346AB760F99}"/>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6FEE93-649A-EFB4-F42D-1FF2B74B2DC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p:txBody>
      </p:sp>
      <p:sp>
        <p:nvSpPr>
          <p:cNvPr id="5" name="Text Placeholder 4">
            <a:extLst>
              <a:ext uri="{FF2B5EF4-FFF2-40B4-BE49-F238E27FC236}">
                <a16:creationId xmlns:a16="http://schemas.microsoft.com/office/drawing/2014/main" id="{5E29A843-3382-A157-5B82-174572C5BB02}"/>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7F17B66-FE1A-88C0-A857-0C3A325A833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p:txBody>
      </p:sp>
      <p:sp>
        <p:nvSpPr>
          <p:cNvPr id="9" name="Slide Number Placeholder 8">
            <a:extLst>
              <a:ext uri="{FF2B5EF4-FFF2-40B4-BE49-F238E27FC236}">
                <a16:creationId xmlns:a16="http://schemas.microsoft.com/office/drawing/2014/main" id="{50140C7A-20B3-03E0-C6C3-59C5F9E4AFE9}"/>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308617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B382-3E59-793E-201B-593C675483D0}"/>
              </a:ext>
            </a:extLst>
          </p:cNvPr>
          <p:cNvSpPr>
            <a:spLocks noGrp="1"/>
          </p:cNvSpPr>
          <p:nvPr>
            <p:ph type="title" hasCustomPrompt="1"/>
          </p:nvPr>
        </p:nvSpPr>
        <p:spPr/>
        <p:txBody>
          <a:bodyPr/>
          <a:lstStyle/>
          <a:p>
            <a:r>
              <a:rPr lang="en-GB"/>
              <a:t>CLICK TO EDIT MASTER TITLE STYLE</a:t>
            </a:r>
            <a:endParaRPr lang="en-BE"/>
          </a:p>
        </p:txBody>
      </p:sp>
      <p:sp>
        <p:nvSpPr>
          <p:cNvPr id="5" name="Slide Number Placeholder 4">
            <a:extLst>
              <a:ext uri="{FF2B5EF4-FFF2-40B4-BE49-F238E27FC236}">
                <a16:creationId xmlns:a16="http://schemas.microsoft.com/office/drawing/2014/main" id="{C09FDD79-08F8-BCDB-DF70-53AC987999D3}"/>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62588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D5D0D9-4B4D-B1DB-EFEE-63D197AEA5AD}"/>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169934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64BD-56B4-CC36-ADA1-B367F136B7C9}"/>
              </a:ext>
            </a:extLst>
          </p:cNvPr>
          <p:cNvSpPr>
            <a:spLocks noGrp="1"/>
          </p:cNvSpPr>
          <p:nvPr>
            <p:ph type="title" hasCustomPrompt="1"/>
          </p:nvPr>
        </p:nvSpPr>
        <p:spPr>
          <a:xfrm>
            <a:off x="838200" y="696912"/>
            <a:ext cx="10512424" cy="539750"/>
          </a:xfrm>
        </p:spPr>
        <p:txBody>
          <a:bodyPr anchor="b">
            <a:normAutofit/>
          </a:bodyPr>
          <a:lstStyle>
            <a:lvl1pPr>
              <a:defRPr sz="28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E7B58744-5B43-C797-523F-2222396348D8}"/>
              </a:ext>
            </a:extLst>
          </p:cNvPr>
          <p:cNvSpPr>
            <a:spLocks noGrp="1"/>
          </p:cNvSpPr>
          <p:nvPr>
            <p:ph idx="1"/>
          </p:nvPr>
        </p:nvSpPr>
        <p:spPr>
          <a:xfrm>
            <a:off x="5183188" y="1484312"/>
            <a:ext cx="6172200" cy="4376738"/>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p:txBody>
      </p:sp>
      <p:sp>
        <p:nvSpPr>
          <p:cNvPr id="4" name="Text Placeholder 3">
            <a:extLst>
              <a:ext uri="{FF2B5EF4-FFF2-40B4-BE49-F238E27FC236}">
                <a16:creationId xmlns:a16="http://schemas.microsoft.com/office/drawing/2014/main" id="{84E28173-4BF8-4557-2B81-E41F25F0B3BD}"/>
              </a:ext>
            </a:extLst>
          </p:cNvPr>
          <p:cNvSpPr>
            <a:spLocks noGrp="1"/>
          </p:cNvSpPr>
          <p:nvPr>
            <p:ph type="body" sz="half" idx="2"/>
          </p:nvPr>
        </p:nvSpPr>
        <p:spPr>
          <a:xfrm>
            <a:off x="839788" y="1484312"/>
            <a:ext cx="3932237" cy="43846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Slide Number Placeholder 6">
            <a:extLst>
              <a:ext uri="{FF2B5EF4-FFF2-40B4-BE49-F238E27FC236}">
                <a16:creationId xmlns:a16="http://schemas.microsoft.com/office/drawing/2014/main" id="{3A42FCC4-A075-73F4-F2A8-EB73C61495F2}"/>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3776839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BE717-A1EC-8DDE-4B3E-9250F9B9FF12}"/>
              </a:ext>
            </a:extLst>
          </p:cNvPr>
          <p:cNvSpPr>
            <a:spLocks noGrp="1"/>
          </p:cNvSpPr>
          <p:nvPr>
            <p:ph type="title" hasCustomPrompt="1"/>
          </p:nvPr>
        </p:nvSpPr>
        <p:spPr>
          <a:xfrm>
            <a:off x="839788" y="714970"/>
            <a:ext cx="10512424" cy="514223"/>
          </a:xfrm>
        </p:spPr>
        <p:txBody>
          <a:bodyPr anchor="b">
            <a:normAutofit/>
          </a:bodyPr>
          <a:lstStyle>
            <a:lvl1pPr>
              <a:defRPr sz="28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67695E89-5299-D030-F362-5863A9FCB86A}"/>
              </a:ext>
            </a:extLst>
          </p:cNvPr>
          <p:cNvSpPr>
            <a:spLocks noGrp="1"/>
          </p:cNvSpPr>
          <p:nvPr>
            <p:ph type="pic" idx="1"/>
          </p:nvPr>
        </p:nvSpPr>
        <p:spPr>
          <a:xfrm>
            <a:off x="5183188" y="1514007"/>
            <a:ext cx="6172200" cy="4347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BE"/>
          </a:p>
        </p:txBody>
      </p:sp>
      <p:sp>
        <p:nvSpPr>
          <p:cNvPr id="4" name="Text Placeholder 3">
            <a:extLst>
              <a:ext uri="{FF2B5EF4-FFF2-40B4-BE49-F238E27FC236}">
                <a16:creationId xmlns:a16="http://schemas.microsoft.com/office/drawing/2014/main" id="{0609178C-6225-BE52-82C9-A4A0803B8DD9}"/>
              </a:ext>
            </a:extLst>
          </p:cNvPr>
          <p:cNvSpPr>
            <a:spLocks noGrp="1"/>
          </p:cNvSpPr>
          <p:nvPr>
            <p:ph type="body" sz="half" idx="2"/>
          </p:nvPr>
        </p:nvSpPr>
        <p:spPr>
          <a:xfrm>
            <a:off x="839788" y="1514007"/>
            <a:ext cx="3932237" cy="43549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7" name="Slide Number Placeholder 6">
            <a:extLst>
              <a:ext uri="{FF2B5EF4-FFF2-40B4-BE49-F238E27FC236}">
                <a16:creationId xmlns:a16="http://schemas.microsoft.com/office/drawing/2014/main" id="{3D6E612D-BBDA-2CB4-077F-AAC0CCF35956}"/>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67400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E4668-E3B2-E388-1F92-576773EC55B4}"/>
              </a:ext>
            </a:extLst>
          </p:cNvPr>
          <p:cNvSpPr>
            <a:spLocks noGrp="1"/>
          </p:cNvSpPr>
          <p:nvPr>
            <p:ph type="title" hasCustomPrompt="1"/>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B08DBB1-44CA-AD35-A7E8-B5CE67AF0AD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p:txBody>
      </p:sp>
      <p:sp>
        <p:nvSpPr>
          <p:cNvPr id="6" name="Slide Number Placeholder 5">
            <a:extLst>
              <a:ext uri="{FF2B5EF4-FFF2-40B4-BE49-F238E27FC236}">
                <a16:creationId xmlns:a16="http://schemas.microsoft.com/office/drawing/2014/main" id="{6F527F2A-20F6-CC8F-08A6-A3AC0B89A8B9}"/>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260822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C727-9EC6-F59E-39C1-065D9BC333D7}"/>
              </a:ext>
            </a:extLst>
          </p:cNvPr>
          <p:cNvSpPr>
            <a:spLocks noGrp="1"/>
          </p:cNvSpPr>
          <p:nvPr>
            <p:ph type="title" hasCustomPrompt="1"/>
          </p:nvPr>
        </p:nvSpPr>
        <p:spPr>
          <a:xfrm>
            <a:off x="831850" y="3792513"/>
            <a:ext cx="10515600" cy="620062"/>
          </a:xfrm>
        </p:spPr>
        <p:txBody>
          <a:bodyPr anchor="b">
            <a:normAutofit/>
          </a:bodyPr>
          <a:lstStyle>
            <a:lvl1pPr>
              <a:defRPr sz="28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C1FB7B90-077C-426A-2268-05BEE7CDF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6" name="Slide Number Placeholder 5">
            <a:extLst>
              <a:ext uri="{FF2B5EF4-FFF2-40B4-BE49-F238E27FC236}">
                <a16:creationId xmlns:a16="http://schemas.microsoft.com/office/drawing/2014/main" id="{971C246D-B0CF-9759-D189-5D818D255B6E}"/>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42555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604AC3B-0D40-05E5-D331-F5DF36D8E840}"/>
              </a:ext>
            </a:extLst>
          </p:cNvPr>
          <p:cNvSpPr txBox="1"/>
          <p:nvPr userDrawn="1"/>
        </p:nvSpPr>
        <p:spPr>
          <a:xfrm>
            <a:off x="831850" y="4579422"/>
            <a:ext cx="10515600" cy="369332"/>
          </a:xfrm>
          <a:prstGeom prst="rect">
            <a:avLst/>
          </a:prstGeom>
          <a:solidFill>
            <a:schemeClr val="accent6"/>
          </a:solidFill>
        </p:spPr>
        <p:txBody>
          <a:bodyPr wrap="square" lIns="540000" rtlCol="0">
            <a:spAutoFit/>
          </a:bodyPr>
          <a:lstStyle/>
          <a:p>
            <a:r>
              <a:rPr lang="en-BE" b="1"/>
              <a:t>TIP</a:t>
            </a:r>
          </a:p>
        </p:txBody>
      </p:sp>
      <p:sp>
        <p:nvSpPr>
          <p:cNvPr id="6" name="Slide Number Placeholder 5">
            <a:extLst>
              <a:ext uri="{FF2B5EF4-FFF2-40B4-BE49-F238E27FC236}">
                <a16:creationId xmlns:a16="http://schemas.microsoft.com/office/drawing/2014/main" id="{971C246D-B0CF-9759-D189-5D818D255B6E}"/>
              </a:ext>
            </a:extLst>
          </p:cNvPr>
          <p:cNvSpPr>
            <a:spLocks noGrp="1"/>
          </p:cNvSpPr>
          <p:nvPr>
            <p:ph type="sldNum" sz="quarter" idx="12"/>
          </p:nvPr>
        </p:nvSpPr>
        <p:spPr/>
        <p:txBody>
          <a:bodyPr/>
          <a:lstStyle/>
          <a:p>
            <a:fld id="{8B0C9F9D-A78B-8D48-85E8-9184D45C804D}" type="slidenum">
              <a:rPr lang="en-BE" smtClean="0"/>
              <a:t>‹nr.›</a:t>
            </a:fld>
            <a:endParaRPr lang="en-BE"/>
          </a:p>
        </p:txBody>
      </p:sp>
      <p:sp>
        <p:nvSpPr>
          <p:cNvPr id="5" name="Text Placeholder 4">
            <a:extLst>
              <a:ext uri="{FF2B5EF4-FFF2-40B4-BE49-F238E27FC236}">
                <a16:creationId xmlns:a16="http://schemas.microsoft.com/office/drawing/2014/main" id="{4AA5D4ED-A66B-FB4C-3B87-AEA13EFB3648}"/>
              </a:ext>
            </a:extLst>
          </p:cNvPr>
          <p:cNvSpPr>
            <a:spLocks noGrp="1"/>
          </p:cNvSpPr>
          <p:nvPr>
            <p:ph type="body" sz="quarter" idx="13"/>
          </p:nvPr>
        </p:nvSpPr>
        <p:spPr>
          <a:xfrm>
            <a:off x="831850" y="4946650"/>
            <a:ext cx="10515600" cy="1409700"/>
          </a:xfrm>
          <a:solidFill>
            <a:schemeClr val="accent6"/>
          </a:solidFill>
        </p:spPr>
        <p:txBody>
          <a:bodyPr lIns="540000" tIns="36000" bIns="36000">
            <a:normAutofit/>
          </a:bodyPr>
          <a:lstStyle>
            <a:lvl1pPr marL="0" indent="0">
              <a:buNone/>
              <a:defRPr sz="1600"/>
            </a:lvl1pPr>
          </a:lstStyle>
          <a:p>
            <a:pPr lvl="0"/>
            <a:r>
              <a:rPr lang="nl-NL"/>
              <a:t>Klikken om de tekststijl van het model te bewerken</a:t>
            </a:r>
          </a:p>
        </p:txBody>
      </p:sp>
      <p:pic>
        <p:nvPicPr>
          <p:cNvPr id="11" name="Picture 10" descr="A picture containing light, dark&#10;&#10;Description automatically generated">
            <a:extLst>
              <a:ext uri="{FF2B5EF4-FFF2-40B4-BE49-F238E27FC236}">
                <a16:creationId xmlns:a16="http://schemas.microsoft.com/office/drawing/2014/main" id="{7352AAEA-AB73-4AEE-D4EA-4F411C3D3A12}"/>
              </a:ext>
            </a:extLst>
          </p:cNvPr>
          <p:cNvPicPr>
            <a:picLocks noChangeAspect="1"/>
          </p:cNvPicPr>
          <p:nvPr userDrawn="1"/>
        </p:nvPicPr>
        <p:blipFill>
          <a:blip r:embed="rId2"/>
          <a:stretch>
            <a:fillRect/>
          </a:stretch>
        </p:blipFill>
        <p:spPr>
          <a:xfrm>
            <a:off x="970390" y="4629088"/>
            <a:ext cx="271915" cy="270000"/>
          </a:xfrm>
          <a:prstGeom prst="rect">
            <a:avLst/>
          </a:prstGeom>
        </p:spPr>
      </p:pic>
      <p:sp>
        <p:nvSpPr>
          <p:cNvPr id="15" name="Title 14">
            <a:extLst>
              <a:ext uri="{FF2B5EF4-FFF2-40B4-BE49-F238E27FC236}">
                <a16:creationId xmlns:a16="http://schemas.microsoft.com/office/drawing/2014/main" id="{61848587-45D8-0206-1DDF-19DF9C90F16F}"/>
              </a:ext>
            </a:extLst>
          </p:cNvPr>
          <p:cNvSpPr>
            <a:spLocks noGrp="1"/>
          </p:cNvSpPr>
          <p:nvPr>
            <p:ph type="title" hasCustomPrompt="1"/>
          </p:nvPr>
        </p:nvSpPr>
        <p:spPr/>
        <p:txBody>
          <a:bodyPr/>
          <a:lstStyle/>
          <a:p>
            <a:r>
              <a:rPr lang="en-GB"/>
              <a:t>CLICK TO EDIT MASTER TITLE STYLE</a:t>
            </a:r>
            <a:endParaRPr lang="en-BE"/>
          </a:p>
        </p:txBody>
      </p:sp>
      <p:sp>
        <p:nvSpPr>
          <p:cNvPr id="17" name="Text Placeholder 16">
            <a:extLst>
              <a:ext uri="{FF2B5EF4-FFF2-40B4-BE49-F238E27FC236}">
                <a16:creationId xmlns:a16="http://schemas.microsoft.com/office/drawing/2014/main" id="{1722E26F-BB9C-C975-4E2D-323178776262}"/>
              </a:ext>
            </a:extLst>
          </p:cNvPr>
          <p:cNvSpPr>
            <a:spLocks noGrp="1"/>
          </p:cNvSpPr>
          <p:nvPr>
            <p:ph type="body" sz="quarter" idx="14"/>
          </p:nvPr>
        </p:nvSpPr>
        <p:spPr>
          <a:xfrm>
            <a:off x="831850" y="1642922"/>
            <a:ext cx="10515600" cy="26114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Tree>
    <p:extLst>
      <p:ext uri="{BB962C8B-B14F-4D97-AF65-F5344CB8AC3E}">
        <p14:creationId xmlns:p14="http://schemas.microsoft.com/office/powerpoint/2010/main" val="334242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1C246D-B0CF-9759-D189-5D818D255B6E}"/>
              </a:ext>
            </a:extLst>
          </p:cNvPr>
          <p:cNvSpPr>
            <a:spLocks noGrp="1"/>
          </p:cNvSpPr>
          <p:nvPr>
            <p:ph type="sldNum" sz="quarter" idx="12"/>
          </p:nvPr>
        </p:nvSpPr>
        <p:spPr/>
        <p:txBody>
          <a:bodyPr/>
          <a:lstStyle/>
          <a:p>
            <a:fld id="{8B0C9F9D-A78B-8D48-85E8-9184D45C804D}" type="slidenum">
              <a:rPr lang="en-BE" smtClean="0"/>
              <a:t>‹nr.›</a:t>
            </a:fld>
            <a:endParaRPr lang="en-BE"/>
          </a:p>
        </p:txBody>
      </p:sp>
      <p:sp>
        <p:nvSpPr>
          <p:cNvPr id="5" name="Text Placeholder 4">
            <a:extLst>
              <a:ext uri="{FF2B5EF4-FFF2-40B4-BE49-F238E27FC236}">
                <a16:creationId xmlns:a16="http://schemas.microsoft.com/office/drawing/2014/main" id="{4AA5D4ED-A66B-FB4C-3B87-AEA13EFB3648}"/>
              </a:ext>
            </a:extLst>
          </p:cNvPr>
          <p:cNvSpPr>
            <a:spLocks noGrp="1"/>
          </p:cNvSpPr>
          <p:nvPr>
            <p:ph type="body" sz="quarter" idx="13"/>
          </p:nvPr>
        </p:nvSpPr>
        <p:spPr>
          <a:xfrm>
            <a:off x="831850" y="4946650"/>
            <a:ext cx="10515600" cy="1409700"/>
          </a:xfrm>
          <a:solidFill>
            <a:schemeClr val="accent6"/>
          </a:solidFill>
        </p:spPr>
        <p:txBody>
          <a:bodyPr lIns="540000" tIns="36000" bIns="36000">
            <a:normAutofit/>
          </a:bodyPr>
          <a:lstStyle>
            <a:lvl1pPr marL="0" indent="0">
              <a:buNone/>
              <a:defRPr sz="1600"/>
            </a:lvl1pPr>
          </a:lstStyle>
          <a:p>
            <a:pPr lvl="0"/>
            <a:r>
              <a:rPr lang="nl-NL"/>
              <a:t>Klikken om de tekststijl van het model te bewerken</a:t>
            </a:r>
          </a:p>
        </p:txBody>
      </p:sp>
      <p:sp>
        <p:nvSpPr>
          <p:cNvPr id="15" name="Title 14">
            <a:extLst>
              <a:ext uri="{FF2B5EF4-FFF2-40B4-BE49-F238E27FC236}">
                <a16:creationId xmlns:a16="http://schemas.microsoft.com/office/drawing/2014/main" id="{61848587-45D8-0206-1DDF-19DF9C90F16F}"/>
              </a:ext>
            </a:extLst>
          </p:cNvPr>
          <p:cNvSpPr>
            <a:spLocks noGrp="1"/>
          </p:cNvSpPr>
          <p:nvPr>
            <p:ph type="title" hasCustomPrompt="1"/>
          </p:nvPr>
        </p:nvSpPr>
        <p:spPr/>
        <p:txBody>
          <a:bodyPr/>
          <a:lstStyle/>
          <a:p>
            <a:r>
              <a:rPr lang="en-GB"/>
              <a:t>CLICK TO EDIT MASTER TITLE STYLE</a:t>
            </a:r>
            <a:endParaRPr lang="en-BE"/>
          </a:p>
        </p:txBody>
      </p:sp>
      <p:sp>
        <p:nvSpPr>
          <p:cNvPr id="17" name="Text Placeholder 16">
            <a:extLst>
              <a:ext uri="{FF2B5EF4-FFF2-40B4-BE49-F238E27FC236}">
                <a16:creationId xmlns:a16="http://schemas.microsoft.com/office/drawing/2014/main" id="{1722E26F-BB9C-C975-4E2D-323178776262}"/>
              </a:ext>
            </a:extLst>
          </p:cNvPr>
          <p:cNvSpPr>
            <a:spLocks noGrp="1"/>
          </p:cNvSpPr>
          <p:nvPr>
            <p:ph type="body" sz="quarter" idx="14"/>
          </p:nvPr>
        </p:nvSpPr>
        <p:spPr>
          <a:xfrm>
            <a:off x="831850" y="1642922"/>
            <a:ext cx="10515600" cy="26114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2" name="TextBox 1">
            <a:extLst>
              <a:ext uri="{FF2B5EF4-FFF2-40B4-BE49-F238E27FC236}">
                <a16:creationId xmlns:a16="http://schemas.microsoft.com/office/drawing/2014/main" id="{8D737551-43B5-10C5-14DB-A73C38ED10E9}"/>
              </a:ext>
            </a:extLst>
          </p:cNvPr>
          <p:cNvSpPr txBox="1"/>
          <p:nvPr userDrawn="1"/>
        </p:nvSpPr>
        <p:spPr>
          <a:xfrm>
            <a:off x="831850" y="4579422"/>
            <a:ext cx="10515600" cy="369332"/>
          </a:xfrm>
          <a:prstGeom prst="rect">
            <a:avLst/>
          </a:prstGeom>
          <a:solidFill>
            <a:schemeClr val="accent6"/>
          </a:solidFill>
        </p:spPr>
        <p:txBody>
          <a:bodyPr wrap="square" lIns="540000" rtlCol="0">
            <a:spAutoFit/>
          </a:bodyPr>
          <a:lstStyle/>
          <a:p>
            <a:r>
              <a:rPr lang="en-BE" b="1"/>
              <a:t>LET OP</a:t>
            </a:r>
          </a:p>
        </p:txBody>
      </p:sp>
      <p:pic>
        <p:nvPicPr>
          <p:cNvPr id="3" name="Picture 2" descr="Icon&#10;&#10;Description automatically generated">
            <a:extLst>
              <a:ext uri="{FF2B5EF4-FFF2-40B4-BE49-F238E27FC236}">
                <a16:creationId xmlns:a16="http://schemas.microsoft.com/office/drawing/2014/main" id="{411AD296-2DA4-B12D-F09E-6CF14300B93D}"/>
              </a:ext>
            </a:extLst>
          </p:cNvPr>
          <p:cNvPicPr>
            <a:picLocks noChangeAspect="1"/>
          </p:cNvPicPr>
          <p:nvPr userDrawn="1"/>
        </p:nvPicPr>
        <p:blipFill>
          <a:blip r:embed="rId2"/>
          <a:stretch>
            <a:fillRect/>
          </a:stretch>
        </p:blipFill>
        <p:spPr>
          <a:xfrm>
            <a:off x="979587" y="4626216"/>
            <a:ext cx="270000" cy="270000"/>
          </a:xfrm>
          <a:prstGeom prst="rect">
            <a:avLst/>
          </a:prstGeom>
        </p:spPr>
      </p:pic>
    </p:spTree>
    <p:extLst>
      <p:ext uri="{BB962C8B-B14F-4D97-AF65-F5344CB8AC3E}">
        <p14:creationId xmlns:p14="http://schemas.microsoft.com/office/powerpoint/2010/main" val="17149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1C246D-B0CF-9759-D189-5D818D255B6E}"/>
              </a:ext>
            </a:extLst>
          </p:cNvPr>
          <p:cNvSpPr>
            <a:spLocks noGrp="1"/>
          </p:cNvSpPr>
          <p:nvPr>
            <p:ph type="sldNum" sz="quarter" idx="12"/>
          </p:nvPr>
        </p:nvSpPr>
        <p:spPr/>
        <p:txBody>
          <a:bodyPr/>
          <a:lstStyle/>
          <a:p>
            <a:fld id="{8B0C9F9D-A78B-8D48-85E8-9184D45C804D}" type="slidenum">
              <a:rPr lang="en-BE" smtClean="0"/>
              <a:t>‹nr.›</a:t>
            </a:fld>
            <a:endParaRPr lang="en-BE"/>
          </a:p>
        </p:txBody>
      </p:sp>
      <p:sp>
        <p:nvSpPr>
          <p:cNvPr id="5" name="Text Placeholder 4">
            <a:extLst>
              <a:ext uri="{FF2B5EF4-FFF2-40B4-BE49-F238E27FC236}">
                <a16:creationId xmlns:a16="http://schemas.microsoft.com/office/drawing/2014/main" id="{4AA5D4ED-A66B-FB4C-3B87-AEA13EFB3648}"/>
              </a:ext>
            </a:extLst>
          </p:cNvPr>
          <p:cNvSpPr>
            <a:spLocks noGrp="1"/>
          </p:cNvSpPr>
          <p:nvPr>
            <p:ph type="body" sz="quarter" idx="13"/>
          </p:nvPr>
        </p:nvSpPr>
        <p:spPr>
          <a:xfrm>
            <a:off x="831850" y="4946650"/>
            <a:ext cx="10515600" cy="1409700"/>
          </a:xfrm>
          <a:solidFill>
            <a:schemeClr val="accent6"/>
          </a:solidFill>
        </p:spPr>
        <p:txBody>
          <a:bodyPr lIns="540000" tIns="36000" bIns="36000">
            <a:normAutofit/>
          </a:bodyPr>
          <a:lstStyle>
            <a:lvl1pPr marL="0" indent="0">
              <a:buNone/>
              <a:defRPr sz="1600"/>
            </a:lvl1pPr>
          </a:lstStyle>
          <a:p>
            <a:pPr lvl="0"/>
            <a:r>
              <a:rPr lang="nl-NL"/>
              <a:t>Klikken om de tekststijl van het model te bewerken</a:t>
            </a:r>
          </a:p>
        </p:txBody>
      </p:sp>
      <p:sp>
        <p:nvSpPr>
          <p:cNvPr id="15" name="Title 14">
            <a:extLst>
              <a:ext uri="{FF2B5EF4-FFF2-40B4-BE49-F238E27FC236}">
                <a16:creationId xmlns:a16="http://schemas.microsoft.com/office/drawing/2014/main" id="{61848587-45D8-0206-1DDF-19DF9C90F16F}"/>
              </a:ext>
            </a:extLst>
          </p:cNvPr>
          <p:cNvSpPr>
            <a:spLocks noGrp="1"/>
          </p:cNvSpPr>
          <p:nvPr>
            <p:ph type="title" hasCustomPrompt="1"/>
          </p:nvPr>
        </p:nvSpPr>
        <p:spPr/>
        <p:txBody>
          <a:bodyPr/>
          <a:lstStyle/>
          <a:p>
            <a:r>
              <a:rPr lang="en-GB"/>
              <a:t>CLICK TO EDIT MASTER TITLE STYLE</a:t>
            </a:r>
            <a:endParaRPr lang="en-BE"/>
          </a:p>
        </p:txBody>
      </p:sp>
      <p:sp>
        <p:nvSpPr>
          <p:cNvPr id="17" name="Text Placeholder 16">
            <a:extLst>
              <a:ext uri="{FF2B5EF4-FFF2-40B4-BE49-F238E27FC236}">
                <a16:creationId xmlns:a16="http://schemas.microsoft.com/office/drawing/2014/main" id="{1722E26F-BB9C-C975-4E2D-323178776262}"/>
              </a:ext>
            </a:extLst>
          </p:cNvPr>
          <p:cNvSpPr>
            <a:spLocks noGrp="1"/>
          </p:cNvSpPr>
          <p:nvPr>
            <p:ph type="body" sz="quarter" idx="14"/>
          </p:nvPr>
        </p:nvSpPr>
        <p:spPr>
          <a:xfrm>
            <a:off x="831850" y="1642922"/>
            <a:ext cx="10515600" cy="26114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2" name="TextBox 1">
            <a:extLst>
              <a:ext uri="{FF2B5EF4-FFF2-40B4-BE49-F238E27FC236}">
                <a16:creationId xmlns:a16="http://schemas.microsoft.com/office/drawing/2014/main" id="{8D737551-43B5-10C5-14DB-A73C38ED10E9}"/>
              </a:ext>
            </a:extLst>
          </p:cNvPr>
          <p:cNvSpPr txBox="1"/>
          <p:nvPr userDrawn="1"/>
        </p:nvSpPr>
        <p:spPr>
          <a:xfrm>
            <a:off x="831850" y="4579422"/>
            <a:ext cx="10515600" cy="369332"/>
          </a:xfrm>
          <a:prstGeom prst="rect">
            <a:avLst/>
          </a:prstGeom>
          <a:solidFill>
            <a:schemeClr val="accent6"/>
          </a:solidFill>
        </p:spPr>
        <p:txBody>
          <a:bodyPr wrap="square" lIns="540000" rtlCol="0">
            <a:spAutoFit/>
          </a:bodyPr>
          <a:lstStyle/>
          <a:p>
            <a:r>
              <a:rPr lang="en-BE" b="1"/>
              <a:t>INFO</a:t>
            </a:r>
          </a:p>
        </p:txBody>
      </p:sp>
      <p:pic>
        <p:nvPicPr>
          <p:cNvPr id="7" name="Picture 6" descr="Icon&#10;&#10;Description automatically generated">
            <a:extLst>
              <a:ext uri="{FF2B5EF4-FFF2-40B4-BE49-F238E27FC236}">
                <a16:creationId xmlns:a16="http://schemas.microsoft.com/office/drawing/2014/main" id="{47BE63DD-648D-3957-DBE2-4973C17C4120}"/>
              </a:ext>
            </a:extLst>
          </p:cNvPr>
          <p:cNvPicPr>
            <a:picLocks noChangeAspect="1"/>
          </p:cNvPicPr>
          <p:nvPr userDrawn="1"/>
        </p:nvPicPr>
        <p:blipFill>
          <a:blip r:embed="rId2"/>
          <a:stretch>
            <a:fillRect/>
          </a:stretch>
        </p:blipFill>
        <p:spPr>
          <a:xfrm>
            <a:off x="966857" y="4628036"/>
            <a:ext cx="271915" cy="270000"/>
          </a:xfrm>
          <a:prstGeom prst="rect">
            <a:avLst/>
          </a:prstGeom>
        </p:spPr>
      </p:pic>
    </p:spTree>
    <p:extLst>
      <p:ext uri="{BB962C8B-B14F-4D97-AF65-F5344CB8AC3E}">
        <p14:creationId xmlns:p14="http://schemas.microsoft.com/office/powerpoint/2010/main" val="279967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1C246D-B0CF-9759-D189-5D818D255B6E}"/>
              </a:ext>
            </a:extLst>
          </p:cNvPr>
          <p:cNvSpPr>
            <a:spLocks noGrp="1"/>
          </p:cNvSpPr>
          <p:nvPr>
            <p:ph type="sldNum" sz="quarter" idx="12"/>
          </p:nvPr>
        </p:nvSpPr>
        <p:spPr/>
        <p:txBody>
          <a:bodyPr/>
          <a:lstStyle/>
          <a:p>
            <a:fld id="{8B0C9F9D-A78B-8D48-85E8-9184D45C804D}" type="slidenum">
              <a:rPr lang="en-BE" smtClean="0"/>
              <a:t>‹nr.›</a:t>
            </a:fld>
            <a:endParaRPr lang="en-BE"/>
          </a:p>
        </p:txBody>
      </p:sp>
      <p:sp>
        <p:nvSpPr>
          <p:cNvPr id="5" name="Text Placeholder 4">
            <a:extLst>
              <a:ext uri="{FF2B5EF4-FFF2-40B4-BE49-F238E27FC236}">
                <a16:creationId xmlns:a16="http://schemas.microsoft.com/office/drawing/2014/main" id="{4AA5D4ED-A66B-FB4C-3B87-AEA13EFB3648}"/>
              </a:ext>
            </a:extLst>
          </p:cNvPr>
          <p:cNvSpPr>
            <a:spLocks noGrp="1"/>
          </p:cNvSpPr>
          <p:nvPr>
            <p:ph type="body" sz="quarter" idx="13"/>
          </p:nvPr>
        </p:nvSpPr>
        <p:spPr>
          <a:xfrm>
            <a:off x="831850" y="4946650"/>
            <a:ext cx="10515600" cy="1409700"/>
          </a:xfrm>
          <a:solidFill>
            <a:schemeClr val="accent6"/>
          </a:solidFill>
        </p:spPr>
        <p:txBody>
          <a:bodyPr lIns="540000" tIns="36000" bIns="36000">
            <a:normAutofit/>
          </a:bodyPr>
          <a:lstStyle>
            <a:lvl1pPr marL="0" indent="0">
              <a:buNone/>
              <a:defRPr sz="1600"/>
            </a:lvl1pPr>
          </a:lstStyle>
          <a:p>
            <a:pPr lvl="0"/>
            <a:r>
              <a:rPr lang="nl-NL"/>
              <a:t>Klikken om de tekststijl van het model te bewerken</a:t>
            </a:r>
          </a:p>
        </p:txBody>
      </p:sp>
      <p:sp>
        <p:nvSpPr>
          <p:cNvPr id="15" name="Title 14">
            <a:extLst>
              <a:ext uri="{FF2B5EF4-FFF2-40B4-BE49-F238E27FC236}">
                <a16:creationId xmlns:a16="http://schemas.microsoft.com/office/drawing/2014/main" id="{61848587-45D8-0206-1DDF-19DF9C90F16F}"/>
              </a:ext>
            </a:extLst>
          </p:cNvPr>
          <p:cNvSpPr>
            <a:spLocks noGrp="1"/>
          </p:cNvSpPr>
          <p:nvPr>
            <p:ph type="title" hasCustomPrompt="1"/>
          </p:nvPr>
        </p:nvSpPr>
        <p:spPr/>
        <p:txBody>
          <a:bodyPr/>
          <a:lstStyle/>
          <a:p>
            <a:r>
              <a:rPr lang="en-GB"/>
              <a:t>CLICK TO EDIT MASTER TITLE STYLE</a:t>
            </a:r>
            <a:endParaRPr lang="en-BE"/>
          </a:p>
        </p:txBody>
      </p:sp>
      <p:sp>
        <p:nvSpPr>
          <p:cNvPr id="17" name="Text Placeholder 16">
            <a:extLst>
              <a:ext uri="{FF2B5EF4-FFF2-40B4-BE49-F238E27FC236}">
                <a16:creationId xmlns:a16="http://schemas.microsoft.com/office/drawing/2014/main" id="{1722E26F-BB9C-C975-4E2D-323178776262}"/>
              </a:ext>
            </a:extLst>
          </p:cNvPr>
          <p:cNvSpPr>
            <a:spLocks noGrp="1"/>
          </p:cNvSpPr>
          <p:nvPr>
            <p:ph type="body" sz="quarter" idx="14"/>
          </p:nvPr>
        </p:nvSpPr>
        <p:spPr>
          <a:xfrm>
            <a:off x="831850" y="1642922"/>
            <a:ext cx="10515600" cy="26114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2" name="TextBox 1">
            <a:extLst>
              <a:ext uri="{FF2B5EF4-FFF2-40B4-BE49-F238E27FC236}">
                <a16:creationId xmlns:a16="http://schemas.microsoft.com/office/drawing/2014/main" id="{8D737551-43B5-10C5-14DB-A73C38ED10E9}"/>
              </a:ext>
            </a:extLst>
          </p:cNvPr>
          <p:cNvSpPr txBox="1"/>
          <p:nvPr userDrawn="1"/>
        </p:nvSpPr>
        <p:spPr>
          <a:xfrm>
            <a:off x="831850" y="4579422"/>
            <a:ext cx="10515600" cy="369332"/>
          </a:xfrm>
          <a:prstGeom prst="rect">
            <a:avLst/>
          </a:prstGeom>
          <a:solidFill>
            <a:schemeClr val="accent6"/>
          </a:solidFill>
        </p:spPr>
        <p:txBody>
          <a:bodyPr wrap="square" lIns="540000" rtlCol="0">
            <a:spAutoFit/>
          </a:bodyPr>
          <a:lstStyle/>
          <a:p>
            <a:r>
              <a:rPr lang="en-BE" b="1"/>
              <a:t>ZIE OOK</a:t>
            </a:r>
          </a:p>
        </p:txBody>
      </p:sp>
      <p:pic>
        <p:nvPicPr>
          <p:cNvPr id="4" name="Picture 3" descr="Shape, arrow&#10;&#10;Description automatically generated">
            <a:extLst>
              <a:ext uri="{FF2B5EF4-FFF2-40B4-BE49-F238E27FC236}">
                <a16:creationId xmlns:a16="http://schemas.microsoft.com/office/drawing/2014/main" id="{E34DD74B-CDE6-CDB5-1070-D23CA8865CFE}"/>
              </a:ext>
            </a:extLst>
          </p:cNvPr>
          <p:cNvPicPr>
            <a:picLocks noChangeAspect="1"/>
          </p:cNvPicPr>
          <p:nvPr userDrawn="1"/>
        </p:nvPicPr>
        <p:blipFill>
          <a:blip r:embed="rId2"/>
          <a:stretch>
            <a:fillRect/>
          </a:stretch>
        </p:blipFill>
        <p:spPr>
          <a:xfrm>
            <a:off x="983391" y="4628036"/>
            <a:ext cx="271915" cy="270000"/>
          </a:xfrm>
          <a:prstGeom prst="rect">
            <a:avLst/>
          </a:prstGeom>
        </p:spPr>
      </p:pic>
    </p:spTree>
    <p:extLst>
      <p:ext uri="{BB962C8B-B14F-4D97-AF65-F5344CB8AC3E}">
        <p14:creationId xmlns:p14="http://schemas.microsoft.com/office/powerpoint/2010/main" val="8226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1C246D-B0CF-9759-D189-5D818D255B6E}"/>
              </a:ext>
            </a:extLst>
          </p:cNvPr>
          <p:cNvSpPr>
            <a:spLocks noGrp="1"/>
          </p:cNvSpPr>
          <p:nvPr>
            <p:ph type="sldNum" sz="quarter" idx="12"/>
          </p:nvPr>
        </p:nvSpPr>
        <p:spPr/>
        <p:txBody>
          <a:bodyPr/>
          <a:lstStyle/>
          <a:p>
            <a:fld id="{8B0C9F9D-A78B-8D48-85E8-9184D45C804D}" type="slidenum">
              <a:rPr lang="en-BE" smtClean="0"/>
              <a:t>‹nr.›</a:t>
            </a:fld>
            <a:endParaRPr lang="en-BE"/>
          </a:p>
        </p:txBody>
      </p:sp>
      <p:sp>
        <p:nvSpPr>
          <p:cNvPr id="5" name="Text Placeholder 4">
            <a:extLst>
              <a:ext uri="{FF2B5EF4-FFF2-40B4-BE49-F238E27FC236}">
                <a16:creationId xmlns:a16="http://schemas.microsoft.com/office/drawing/2014/main" id="{4AA5D4ED-A66B-FB4C-3B87-AEA13EFB3648}"/>
              </a:ext>
            </a:extLst>
          </p:cNvPr>
          <p:cNvSpPr>
            <a:spLocks noGrp="1"/>
          </p:cNvSpPr>
          <p:nvPr>
            <p:ph type="body" sz="quarter" idx="13"/>
          </p:nvPr>
        </p:nvSpPr>
        <p:spPr>
          <a:xfrm>
            <a:off x="831850" y="4946650"/>
            <a:ext cx="10515600" cy="1409700"/>
          </a:xfrm>
          <a:solidFill>
            <a:schemeClr val="accent6"/>
          </a:solidFill>
        </p:spPr>
        <p:txBody>
          <a:bodyPr lIns="540000" tIns="36000" bIns="36000">
            <a:normAutofit/>
          </a:bodyPr>
          <a:lstStyle>
            <a:lvl1pPr marL="0" indent="0">
              <a:buNone/>
              <a:defRPr sz="1600"/>
            </a:lvl1pPr>
          </a:lstStyle>
          <a:p>
            <a:pPr lvl="0"/>
            <a:r>
              <a:rPr lang="nl-NL"/>
              <a:t>Klikken om de tekststijl van het model te bewerken</a:t>
            </a:r>
          </a:p>
        </p:txBody>
      </p:sp>
      <p:sp>
        <p:nvSpPr>
          <p:cNvPr id="15" name="Title 14">
            <a:extLst>
              <a:ext uri="{FF2B5EF4-FFF2-40B4-BE49-F238E27FC236}">
                <a16:creationId xmlns:a16="http://schemas.microsoft.com/office/drawing/2014/main" id="{61848587-45D8-0206-1DDF-19DF9C90F16F}"/>
              </a:ext>
            </a:extLst>
          </p:cNvPr>
          <p:cNvSpPr>
            <a:spLocks noGrp="1"/>
          </p:cNvSpPr>
          <p:nvPr>
            <p:ph type="title" hasCustomPrompt="1"/>
          </p:nvPr>
        </p:nvSpPr>
        <p:spPr/>
        <p:txBody>
          <a:bodyPr/>
          <a:lstStyle/>
          <a:p>
            <a:r>
              <a:rPr lang="en-GB"/>
              <a:t>CLICK TO EDIT MASTER TITLE STYLE</a:t>
            </a:r>
            <a:endParaRPr lang="en-BE"/>
          </a:p>
        </p:txBody>
      </p:sp>
      <p:sp>
        <p:nvSpPr>
          <p:cNvPr id="17" name="Text Placeholder 16">
            <a:extLst>
              <a:ext uri="{FF2B5EF4-FFF2-40B4-BE49-F238E27FC236}">
                <a16:creationId xmlns:a16="http://schemas.microsoft.com/office/drawing/2014/main" id="{1722E26F-BB9C-C975-4E2D-323178776262}"/>
              </a:ext>
            </a:extLst>
          </p:cNvPr>
          <p:cNvSpPr>
            <a:spLocks noGrp="1"/>
          </p:cNvSpPr>
          <p:nvPr>
            <p:ph type="body" sz="quarter" idx="14"/>
          </p:nvPr>
        </p:nvSpPr>
        <p:spPr>
          <a:xfrm>
            <a:off x="831850" y="1642922"/>
            <a:ext cx="10515600" cy="26114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2" name="TextBox 1">
            <a:extLst>
              <a:ext uri="{FF2B5EF4-FFF2-40B4-BE49-F238E27FC236}">
                <a16:creationId xmlns:a16="http://schemas.microsoft.com/office/drawing/2014/main" id="{8D737551-43B5-10C5-14DB-A73C38ED10E9}"/>
              </a:ext>
            </a:extLst>
          </p:cNvPr>
          <p:cNvSpPr txBox="1"/>
          <p:nvPr userDrawn="1"/>
        </p:nvSpPr>
        <p:spPr>
          <a:xfrm>
            <a:off x="831850" y="4579422"/>
            <a:ext cx="10515600" cy="369332"/>
          </a:xfrm>
          <a:prstGeom prst="rect">
            <a:avLst/>
          </a:prstGeom>
          <a:solidFill>
            <a:schemeClr val="accent6"/>
          </a:solidFill>
        </p:spPr>
        <p:txBody>
          <a:bodyPr wrap="square" lIns="540000" rtlCol="0">
            <a:spAutoFit/>
          </a:bodyPr>
          <a:lstStyle/>
          <a:p>
            <a:r>
              <a:rPr lang="en-BE" b="1"/>
              <a:t>WIST JE DAT …</a:t>
            </a:r>
          </a:p>
        </p:txBody>
      </p:sp>
      <p:pic>
        <p:nvPicPr>
          <p:cNvPr id="7" name="Picture 6" descr="Icon&#10;&#10;Description automatically generated">
            <a:extLst>
              <a:ext uri="{FF2B5EF4-FFF2-40B4-BE49-F238E27FC236}">
                <a16:creationId xmlns:a16="http://schemas.microsoft.com/office/drawing/2014/main" id="{B46985A7-08FB-8175-9E27-B80497BBE656}"/>
              </a:ext>
            </a:extLst>
          </p:cNvPr>
          <p:cNvPicPr>
            <a:picLocks noChangeAspect="1"/>
          </p:cNvPicPr>
          <p:nvPr userDrawn="1"/>
        </p:nvPicPr>
        <p:blipFill>
          <a:blip r:embed="rId2"/>
          <a:stretch>
            <a:fillRect/>
          </a:stretch>
        </p:blipFill>
        <p:spPr>
          <a:xfrm>
            <a:off x="966857" y="4628036"/>
            <a:ext cx="271915" cy="270000"/>
          </a:xfrm>
          <a:prstGeom prst="rect">
            <a:avLst/>
          </a:prstGeom>
        </p:spPr>
      </p:pic>
    </p:spTree>
    <p:extLst>
      <p:ext uri="{BB962C8B-B14F-4D97-AF65-F5344CB8AC3E}">
        <p14:creationId xmlns:p14="http://schemas.microsoft.com/office/powerpoint/2010/main" val="183417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A904-A34D-7A9B-3746-E68D30955AF7}"/>
              </a:ext>
            </a:extLst>
          </p:cNvPr>
          <p:cNvSpPr>
            <a:spLocks noGrp="1"/>
          </p:cNvSpPr>
          <p:nvPr>
            <p:ph type="title" hasCustomPrompt="1"/>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F151EFB-9AE6-F93A-5AEB-E6AE44C3598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p:txBody>
      </p:sp>
      <p:sp>
        <p:nvSpPr>
          <p:cNvPr id="4" name="Content Placeholder 3">
            <a:extLst>
              <a:ext uri="{FF2B5EF4-FFF2-40B4-BE49-F238E27FC236}">
                <a16:creationId xmlns:a16="http://schemas.microsoft.com/office/drawing/2014/main" id="{42F6BB18-CC53-6C00-2EB7-57EA50ADE85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p:txBody>
      </p:sp>
      <p:sp>
        <p:nvSpPr>
          <p:cNvPr id="7" name="Slide Number Placeholder 6">
            <a:extLst>
              <a:ext uri="{FF2B5EF4-FFF2-40B4-BE49-F238E27FC236}">
                <a16:creationId xmlns:a16="http://schemas.microsoft.com/office/drawing/2014/main" id="{B6D0B889-B02B-47DB-FDB9-77816DD16867}"/>
              </a:ext>
            </a:extLst>
          </p:cNvPr>
          <p:cNvSpPr>
            <a:spLocks noGrp="1"/>
          </p:cNvSpPr>
          <p:nvPr>
            <p:ph type="sldNum" sz="quarter" idx="12"/>
          </p:nvPr>
        </p:nvSpPr>
        <p:spPr/>
        <p:txBody>
          <a:bodyPr/>
          <a:lstStyle/>
          <a:p>
            <a:fld id="{8B0C9F9D-A78B-8D48-85E8-9184D45C804D}" type="slidenum">
              <a:rPr lang="en-BE" smtClean="0"/>
              <a:t>‹nr.›</a:t>
            </a:fld>
            <a:endParaRPr lang="en-BE"/>
          </a:p>
        </p:txBody>
      </p:sp>
    </p:spTree>
    <p:extLst>
      <p:ext uri="{BB962C8B-B14F-4D97-AF65-F5344CB8AC3E}">
        <p14:creationId xmlns:p14="http://schemas.microsoft.com/office/powerpoint/2010/main" val="29577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A1F3C0-5270-7294-7C8C-9B4B8762365B}"/>
              </a:ext>
            </a:extLst>
          </p:cNvPr>
          <p:cNvSpPr>
            <a:spLocks noGrp="1"/>
          </p:cNvSpPr>
          <p:nvPr>
            <p:ph type="title"/>
          </p:nvPr>
        </p:nvSpPr>
        <p:spPr>
          <a:xfrm>
            <a:off x="838200" y="681037"/>
            <a:ext cx="10515600" cy="609236"/>
          </a:xfrm>
          <a:prstGeom prst="rect">
            <a:avLst/>
          </a:prstGeom>
          <a:solidFill>
            <a:schemeClr val="accent2"/>
          </a:solidFill>
        </p:spPr>
        <p:txBody>
          <a:bodyPr vert="horz" lIns="91440" tIns="108000" rIns="91440" bIns="45720" rtlCol="0" anchor="ctr">
            <a:normAutofit/>
          </a:bodyPr>
          <a:lstStyle/>
          <a:p>
            <a:r>
              <a:rPr lang="nl-NL"/>
              <a:t>Klik om stijl te bewerken</a:t>
            </a:r>
            <a:endParaRPr lang="en-BE"/>
          </a:p>
        </p:txBody>
      </p:sp>
      <p:sp>
        <p:nvSpPr>
          <p:cNvPr id="3" name="Text Placeholder 2">
            <a:extLst>
              <a:ext uri="{FF2B5EF4-FFF2-40B4-BE49-F238E27FC236}">
                <a16:creationId xmlns:a16="http://schemas.microsoft.com/office/drawing/2014/main" id="{957800B3-2C33-9D18-1310-48A3787966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p:txBody>
      </p:sp>
      <p:sp>
        <p:nvSpPr>
          <p:cNvPr id="6" name="Slide Number Placeholder 5">
            <a:extLst>
              <a:ext uri="{FF2B5EF4-FFF2-40B4-BE49-F238E27FC236}">
                <a16:creationId xmlns:a16="http://schemas.microsoft.com/office/drawing/2014/main" id="{A54E38F0-8626-7888-707C-78CFD01449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C9F9D-A78B-8D48-85E8-9184D45C804D}" type="slidenum">
              <a:rPr lang="en-BE" smtClean="0"/>
              <a:t>‹nr.›</a:t>
            </a:fld>
            <a:endParaRPr lang="en-BE"/>
          </a:p>
        </p:txBody>
      </p:sp>
      <p:pic>
        <p:nvPicPr>
          <p:cNvPr id="7" name="Picture 6">
            <a:extLst>
              <a:ext uri="{FF2B5EF4-FFF2-40B4-BE49-F238E27FC236}">
                <a16:creationId xmlns:a16="http://schemas.microsoft.com/office/drawing/2014/main" id="{7E97CFF5-0CF0-F2FA-1013-A8008A6C128C}"/>
              </a:ext>
            </a:extLst>
          </p:cNvPr>
          <p:cNvPicPr>
            <a:picLocks noChangeAspect="1"/>
          </p:cNvPicPr>
          <p:nvPr userDrawn="1"/>
        </p:nvPicPr>
        <p:blipFill>
          <a:blip r:embed="rId16"/>
          <a:stretch>
            <a:fillRect/>
          </a:stretch>
        </p:blipFill>
        <p:spPr>
          <a:xfrm>
            <a:off x="731519" y="6215824"/>
            <a:ext cx="2743199" cy="646175"/>
          </a:xfrm>
          <a:prstGeom prst="rect">
            <a:avLst/>
          </a:prstGeom>
        </p:spPr>
      </p:pic>
    </p:spTree>
    <p:extLst>
      <p:ext uri="{BB962C8B-B14F-4D97-AF65-F5344CB8AC3E}">
        <p14:creationId xmlns:p14="http://schemas.microsoft.com/office/powerpoint/2010/main" val="4011913624"/>
      </p:ext>
    </p:extLst>
  </p:cSld>
  <p:clrMap bg1="lt1" tx1="dk1" bg2="lt2" tx2="dk2" accent1="accent1" accent2="accent2" accent3="accent3" accent4="accent4" accent5="accent5" accent6="accent6" hlink="hlink" folHlink="folHlink"/>
  <p:sldLayoutIdLst>
    <p:sldLayoutId id="2147483679" r:id="rId1"/>
    <p:sldLayoutId id="2147483665" r:id="rId2"/>
    <p:sldLayoutId id="2147483666" r:id="rId3"/>
    <p:sldLayoutId id="2147483673" r:id="rId4"/>
    <p:sldLayoutId id="2147483681" r:id="rId5"/>
    <p:sldLayoutId id="2147483682" r:id="rId6"/>
    <p:sldLayoutId id="2147483683" r:id="rId7"/>
    <p:sldLayoutId id="2147483684" r:id="rId8"/>
    <p:sldLayoutId id="2147483667" r:id="rId9"/>
    <p:sldLayoutId id="2147483668" r:id="rId10"/>
    <p:sldLayoutId id="2147483669" r:id="rId11"/>
    <p:sldLayoutId id="2147483670" r:id="rId12"/>
    <p:sldLayoutId id="2147483671" r:id="rId13"/>
    <p:sldLayoutId id="2147483672" r:id="rId14"/>
  </p:sldLayoutIdLst>
  <p:txStyles>
    <p:titleStyle>
      <a:lvl1pPr algn="l" defTabSz="914400" rtl="0" eaLnBrk="1" latinLnBrk="0" hangingPunct="1">
        <a:lnSpc>
          <a:spcPct val="90000"/>
        </a:lnSpc>
        <a:spcBef>
          <a:spcPct val="0"/>
        </a:spcBef>
        <a:buNone/>
        <a:defRPr sz="28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otaris.be/rekenmodules/aankoop"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021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40E40-78F1-91F7-8647-B0D2069F1652}"/>
              </a:ext>
            </a:extLst>
          </p:cNvPr>
          <p:cNvSpPr>
            <a:spLocks noGrp="1"/>
          </p:cNvSpPr>
          <p:nvPr>
            <p:ph type="body" sz="quarter" idx="13"/>
          </p:nvPr>
        </p:nvSpPr>
        <p:spPr/>
        <p:txBody>
          <a:bodyPr vert="horz" lIns="540000" tIns="36000" rIns="91440" bIns="36000" rtlCol="0" anchor="t">
            <a:normAutofit lnSpcReduction="10000"/>
          </a:bodyPr>
          <a:lstStyle/>
          <a:p>
            <a:r>
              <a:rPr lang="nl-BE" i="1" dirty="0"/>
              <a:t>De eigen inbreng of middelen (hetzij van ouders</a:t>
            </a:r>
            <a:r>
              <a:rPr lang="nl-BE" i="1" dirty="0">
                <a:sym typeface="Wingdings" panose="05000000000000000000" pitchFamily="2" charset="2"/>
              </a:rPr>
              <a:t> </a:t>
            </a:r>
            <a:r>
              <a:rPr lang="nl-BE" i="1" dirty="0"/>
              <a:t>of van jezelf) is / zijn aanzienlijk, nl 20% van de aankoopwaarde van het onroerend goed + éénmalige kosten. Deze éénmalige kosten kan je berekenen volgens de module: </a:t>
            </a:r>
            <a:r>
              <a:rPr lang="nl-BE" i="1" dirty="0">
                <a:hlinkClick r:id="rId2"/>
              </a:rPr>
              <a:t>https://www.notaris.be/rekenmodules/aankoop</a:t>
            </a:r>
            <a:endParaRPr lang="nl-BE" i="1" dirty="0"/>
          </a:p>
          <a:p>
            <a:r>
              <a:rPr lang="nl-BE" i="1" dirty="0">
                <a:latin typeface="Montserrat"/>
              </a:rPr>
              <a:t>In het spel werd dit reeds bepaald </a:t>
            </a:r>
            <a:r>
              <a:rPr lang="nl-BE" i="1" dirty="0">
                <a:latin typeface="Montserrat"/>
                <a:sym typeface="Wingdings" panose="05000000000000000000" pitchFamily="2" charset="2"/>
              </a:rPr>
              <a:t> zie dossier 'werkfase 1 en 2', huisvesting &gt; kopen, 4</a:t>
            </a:r>
            <a:r>
              <a:rPr lang="nl-BE" i="1" baseline="30000" dirty="0">
                <a:latin typeface="Montserrat"/>
                <a:sym typeface="Wingdings" panose="05000000000000000000" pitchFamily="2" charset="2"/>
              </a:rPr>
              <a:t>de</a:t>
            </a:r>
            <a:r>
              <a:rPr lang="nl-BE" i="1" dirty="0">
                <a:latin typeface="Montserrat"/>
                <a:sym typeface="Wingdings" panose="05000000000000000000" pitchFamily="2" charset="2"/>
              </a:rPr>
              <a:t> kolom</a:t>
            </a:r>
            <a:endParaRPr lang="nl-BE" i="1" dirty="0">
              <a:latin typeface="Montserrat"/>
            </a:endParaRPr>
          </a:p>
          <a:p>
            <a:r>
              <a:rPr lang="nl-BE" dirty="0"/>
              <a:t> </a:t>
            </a:r>
            <a:endParaRPr lang="en-BE" dirty="0"/>
          </a:p>
        </p:txBody>
      </p:sp>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a:xfrm>
            <a:off x="831850" y="681037"/>
            <a:ext cx="10515600" cy="609236"/>
          </a:xfrm>
        </p:spPr>
        <p:txBody>
          <a:bodyPr/>
          <a:lstStyle/>
          <a:p>
            <a:r>
              <a:rPr lang="nl-BE"/>
              <a:t>Stap 2: </a:t>
            </a:r>
            <a:r>
              <a:rPr lang="nl-BE" b="0"/>
              <a:t>Huisvesting</a:t>
            </a:r>
            <a:endParaRPr lang="en-BE" b="0"/>
          </a:p>
        </p:txBody>
      </p:sp>
      <p:sp>
        <p:nvSpPr>
          <p:cNvPr id="4" name="Text Placeholder 3">
            <a:extLst>
              <a:ext uri="{FF2B5EF4-FFF2-40B4-BE49-F238E27FC236}">
                <a16:creationId xmlns:a16="http://schemas.microsoft.com/office/drawing/2014/main" id="{BD416D78-F48C-7E4F-2930-1E582D9BDF22}"/>
              </a:ext>
            </a:extLst>
          </p:cNvPr>
          <p:cNvSpPr>
            <a:spLocks noGrp="1"/>
          </p:cNvSpPr>
          <p:nvPr>
            <p:ph type="body" sz="quarter" idx="14"/>
          </p:nvPr>
        </p:nvSpPr>
        <p:spPr/>
        <p:txBody>
          <a:bodyPr vert="horz" lIns="91440" tIns="45720" rIns="91440" bIns="45720" rtlCol="0" anchor="t">
            <a:normAutofit/>
          </a:bodyPr>
          <a:lstStyle/>
          <a:p>
            <a:r>
              <a:rPr lang="nl-BE">
                <a:latin typeface="Montserrat"/>
              </a:rPr>
              <a:t>Huren of kopen </a:t>
            </a:r>
            <a:r>
              <a:rPr lang="nl-BE">
                <a:latin typeface="Montserrat"/>
                <a:sym typeface="Wingdings" panose="05000000000000000000" pitchFamily="2" charset="2"/>
              </a:rPr>
              <a:t> bij 'kopen' zie je welk startbudget nodig is per type woning!</a:t>
            </a:r>
            <a:br>
              <a:rPr lang="nl-BE"/>
            </a:br>
            <a:r>
              <a:rPr lang="nl-BE">
                <a:latin typeface="Montserrat"/>
                <a:sym typeface="Wingdings" panose="05000000000000000000" pitchFamily="2" charset="2"/>
              </a:rPr>
              <a:t>Enkel als je dit budget hebt, kan je kopen. In werkfase 1 is dit enkel voor de 'happy few'.</a:t>
            </a:r>
            <a:endParaRPr lang="nl-BE">
              <a:sym typeface="Wingdings" panose="05000000000000000000" pitchFamily="2" charset="2"/>
            </a:endParaRPr>
          </a:p>
          <a:p>
            <a:r>
              <a:rPr lang="nl-BE">
                <a:latin typeface="Montserrat"/>
                <a:sym typeface="Wingdings" panose="05000000000000000000" pitchFamily="2" charset="2"/>
              </a:rPr>
              <a:t>Hou ook rekening met het maximum % van je loon dat je besteedt aan de terugbetaling van het krediet (geleend kapitaal + interest)</a:t>
            </a:r>
            <a:endParaRPr lang="nl-BE">
              <a:latin typeface="Montserrat"/>
            </a:endParaRPr>
          </a:p>
          <a:p>
            <a:pPr marL="0" indent="0">
              <a:buNone/>
            </a:pPr>
            <a:endParaRPr lang="en-BE"/>
          </a:p>
        </p:txBody>
      </p:sp>
    </p:spTree>
    <p:extLst>
      <p:ext uri="{BB962C8B-B14F-4D97-AF65-F5344CB8AC3E}">
        <p14:creationId xmlns:p14="http://schemas.microsoft.com/office/powerpoint/2010/main" val="276323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F3562D-36E2-6E30-5748-ED66378173C9}"/>
              </a:ext>
            </a:extLst>
          </p:cNvPr>
          <p:cNvSpPr>
            <a:spLocks noGrp="1"/>
          </p:cNvSpPr>
          <p:nvPr>
            <p:ph type="title"/>
          </p:nvPr>
        </p:nvSpPr>
        <p:spPr/>
        <p:txBody>
          <a:bodyPr/>
          <a:lstStyle/>
          <a:p>
            <a:r>
              <a:rPr lang="nl-NL">
                <a:latin typeface="Montserrat"/>
              </a:rPr>
              <a:t>STAP 2: </a:t>
            </a:r>
            <a:r>
              <a:rPr lang="nl-NL" b="0">
                <a:latin typeface="Montserrat"/>
              </a:rPr>
              <a:t>huren (of kopen?)</a:t>
            </a:r>
            <a:endParaRPr lang="nl-NL" b="0"/>
          </a:p>
        </p:txBody>
      </p:sp>
      <p:pic>
        <p:nvPicPr>
          <p:cNvPr id="2" name="Afbeelding 3" descr="Afbeelding met tekst&#10;&#10;Automatisch gegenereerde beschrijving">
            <a:extLst>
              <a:ext uri="{FF2B5EF4-FFF2-40B4-BE49-F238E27FC236}">
                <a16:creationId xmlns:a16="http://schemas.microsoft.com/office/drawing/2014/main" id="{ACA72FEA-1DA8-0283-ABAA-8B41221502B9}"/>
              </a:ext>
            </a:extLst>
          </p:cNvPr>
          <p:cNvPicPr>
            <a:picLocks noChangeAspect="1"/>
          </p:cNvPicPr>
          <p:nvPr/>
        </p:nvPicPr>
        <p:blipFill>
          <a:blip r:embed="rId2"/>
          <a:stretch>
            <a:fillRect/>
          </a:stretch>
        </p:blipFill>
        <p:spPr>
          <a:xfrm>
            <a:off x="9621186" y="2813722"/>
            <a:ext cx="2343463" cy="2079998"/>
          </a:xfrm>
          <a:prstGeom prst="rect">
            <a:avLst/>
          </a:prstGeom>
        </p:spPr>
      </p:pic>
      <p:pic>
        <p:nvPicPr>
          <p:cNvPr id="4" name="Afbeelding 5" descr="Afbeelding met tafel&#10;&#10;Automatisch gegenereerde beschrijving">
            <a:extLst>
              <a:ext uri="{FF2B5EF4-FFF2-40B4-BE49-F238E27FC236}">
                <a16:creationId xmlns:a16="http://schemas.microsoft.com/office/drawing/2014/main" id="{3FAFD8B9-E550-E9E3-DE29-6BF96B2D83F6}"/>
              </a:ext>
            </a:extLst>
          </p:cNvPr>
          <p:cNvPicPr>
            <a:picLocks noChangeAspect="1"/>
          </p:cNvPicPr>
          <p:nvPr/>
        </p:nvPicPr>
        <p:blipFill>
          <a:blip r:embed="rId3"/>
          <a:stretch>
            <a:fillRect/>
          </a:stretch>
        </p:blipFill>
        <p:spPr>
          <a:xfrm>
            <a:off x="839449" y="1493883"/>
            <a:ext cx="8664314" cy="4782135"/>
          </a:xfrm>
          <a:prstGeom prst="rect">
            <a:avLst/>
          </a:prstGeom>
        </p:spPr>
      </p:pic>
    </p:spTree>
    <p:extLst>
      <p:ext uri="{BB962C8B-B14F-4D97-AF65-F5344CB8AC3E}">
        <p14:creationId xmlns:p14="http://schemas.microsoft.com/office/powerpoint/2010/main" val="43585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7" descr="Afbeelding met tafel&#10;&#10;Automatisch gegenereerde beschrijving">
            <a:extLst>
              <a:ext uri="{FF2B5EF4-FFF2-40B4-BE49-F238E27FC236}">
                <a16:creationId xmlns:a16="http://schemas.microsoft.com/office/drawing/2014/main" id="{61246532-DB42-7DA8-D743-7EED28A9FA7B}"/>
              </a:ext>
            </a:extLst>
          </p:cNvPr>
          <p:cNvPicPr>
            <a:picLocks noChangeAspect="1"/>
          </p:cNvPicPr>
          <p:nvPr/>
        </p:nvPicPr>
        <p:blipFill>
          <a:blip r:embed="rId2"/>
          <a:stretch>
            <a:fillRect/>
          </a:stretch>
        </p:blipFill>
        <p:spPr>
          <a:xfrm>
            <a:off x="834189" y="1638257"/>
            <a:ext cx="10510253" cy="2618958"/>
          </a:xfrm>
          <a:prstGeom prst="rect">
            <a:avLst/>
          </a:prstGeom>
        </p:spPr>
      </p:pic>
      <p:sp>
        <p:nvSpPr>
          <p:cNvPr id="2" name="Text Placeholder 1">
            <a:extLst>
              <a:ext uri="{FF2B5EF4-FFF2-40B4-BE49-F238E27FC236}">
                <a16:creationId xmlns:a16="http://schemas.microsoft.com/office/drawing/2014/main" id="{91040E40-78F1-91F7-8647-B0D2069F1652}"/>
              </a:ext>
            </a:extLst>
          </p:cNvPr>
          <p:cNvSpPr>
            <a:spLocks noGrp="1"/>
          </p:cNvSpPr>
          <p:nvPr>
            <p:ph type="body" sz="quarter" idx="13"/>
          </p:nvPr>
        </p:nvSpPr>
        <p:spPr/>
        <p:txBody>
          <a:bodyPr/>
          <a:lstStyle/>
          <a:p>
            <a:r>
              <a:rPr lang="nl-BE" i="1" dirty="0"/>
              <a:t>Groeipakket </a:t>
            </a:r>
            <a:r>
              <a:rPr lang="nl-BE" i="1" dirty="0">
                <a:sym typeface="Wingdings" panose="05000000000000000000" pitchFamily="2" charset="2"/>
              </a:rPr>
              <a:t> nieuwe term voor kindergeld.</a:t>
            </a:r>
          </a:p>
          <a:p>
            <a:r>
              <a:rPr lang="nl-BE" i="1" dirty="0">
                <a:sym typeface="Wingdings" panose="05000000000000000000" pitchFamily="2" charset="2"/>
              </a:rPr>
              <a:t>In deze fase heb je nog géén kinderen, dus je dient enkel kolom 1 te bekijken.</a:t>
            </a:r>
            <a:endParaRPr lang="en-BE" i="1" dirty="0"/>
          </a:p>
        </p:txBody>
      </p:sp>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a:xfrm>
            <a:off x="831850" y="681037"/>
            <a:ext cx="10515600" cy="609236"/>
          </a:xfrm>
        </p:spPr>
        <p:txBody>
          <a:bodyPr/>
          <a:lstStyle/>
          <a:p>
            <a:r>
              <a:rPr lang="nl-BE"/>
              <a:t>Stap 3: </a:t>
            </a:r>
            <a:r>
              <a:rPr lang="nl-BE" b="0"/>
              <a:t>Andere </a:t>
            </a:r>
            <a:r>
              <a:rPr lang="nl-BE" b="0" err="1"/>
              <a:t>leefkosten</a:t>
            </a:r>
            <a:endParaRPr lang="en-BE" b="0"/>
          </a:p>
        </p:txBody>
      </p:sp>
      <p:sp>
        <p:nvSpPr>
          <p:cNvPr id="4" name="Text Placeholder 3">
            <a:extLst>
              <a:ext uri="{FF2B5EF4-FFF2-40B4-BE49-F238E27FC236}">
                <a16:creationId xmlns:a16="http://schemas.microsoft.com/office/drawing/2014/main" id="{BD416D78-F48C-7E4F-2930-1E582D9BDF22}"/>
              </a:ext>
            </a:extLst>
          </p:cNvPr>
          <p:cNvSpPr>
            <a:spLocks noGrp="1"/>
          </p:cNvSpPr>
          <p:nvPr>
            <p:ph type="body" sz="quarter" idx="14"/>
          </p:nvPr>
        </p:nvSpPr>
        <p:spPr/>
        <p:txBody>
          <a:bodyPr/>
          <a:lstStyle/>
          <a:p>
            <a:endParaRPr lang="en-BE"/>
          </a:p>
        </p:txBody>
      </p:sp>
      <p:sp>
        <p:nvSpPr>
          <p:cNvPr id="7" name="Rechthoek 6">
            <a:extLst>
              <a:ext uri="{FF2B5EF4-FFF2-40B4-BE49-F238E27FC236}">
                <a16:creationId xmlns:a16="http://schemas.microsoft.com/office/drawing/2014/main" id="{643C924D-8454-EA09-EE52-6C149C17E902}"/>
              </a:ext>
            </a:extLst>
          </p:cNvPr>
          <p:cNvSpPr/>
          <p:nvPr/>
        </p:nvSpPr>
        <p:spPr>
          <a:xfrm>
            <a:off x="3403128" y="2243417"/>
            <a:ext cx="1905000" cy="197223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635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40E40-78F1-91F7-8647-B0D2069F1652}"/>
              </a:ext>
            </a:extLst>
          </p:cNvPr>
          <p:cNvSpPr>
            <a:spLocks noGrp="1"/>
          </p:cNvSpPr>
          <p:nvPr>
            <p:ph type="body" sz="quarter" idx="13"/>
          </p:nvPr>
        </p:nvSpPr>
        <p:spPr/>
        <p:txBody>
          <a:bodyPr vert="horz" lIns="540000" tIns="36000" rIns="91440" bIns="36000" rtlCol="0" anchor="t">
            <a:normAutofit/>
          </a:bodyPr>
          <a:lstStyle/>
          <a:p>
            <a:r>
              <a:rPr lang="nl-BE" i="1"/>
              <a:t>De dekking houdt in welke soort schade wordt gedekt.</a:t>
            </a:r>
          </a:p>
          <a:p>
            <a:r>
              <a:rPr lang="nl-BE" i="1">
                <a:latin typeface="Montserrat"/>
              </a:rPr>
              <a:t>De franchise is het deel van de schade dat je zélf moet betalen. Hoe hoger de franchise of vrijstelling, hoe lager de premie.</a:t>
            </a:r>
            <a:endParaRPr lang="en-BE" i="1">
              <a:latin typeface="Montserrat"/>
            </a:endParaRPr>
          </a:p>
        </p:txBody>
      </p:sp>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a:xfrm>
            <a:off x="831850" y="681037"/>
            <a:ext cx="10515600" cy="609236"/>
          </a:xfrm>
        </p:spPr>
        <p:txBody>
          <a:bodyPr/>
          <a:lstStyle/>
          <a:p>
            <a:r>
              <a:rPr lang="nl-BE"/>
              <a:t>Stap 4: </a:t>
            </a:r>
            <a:r>
              <a:rPr lang="nl-BE" b="0"/>
              <a:t>Mobiliteit</a:t>
            </a:r>
            <a:endParaRPr lang="en-BE" b="0"/>
          </a:p>
        </p:txBody>
      </p:sp>
      <p:sp>
        <p:nvSpPr>
          <p:cNvPr id="4" name="Text Placeholder 3">
            <a:extLst>
              <a:ext uri="{FF2B5EF4-FFF2-40B4-BE49-F238E27FC236}">
                <a16:creationId xmlns:a16="http://schemas.microsoft.com/office/drawing/2014/main" id="{BD416D78-F48C-7E4F-2930-1E582D9BDF22}"/>
              </a:ext>
            </a:extLst>
          </p:cNvPr>
          <p:cNvSpPr>
            <a:spLocks noGrp="1"/>
          </p:cNvSpPr>
          <p:nvPr>
            <p:ph type="body" sz="quarter" idx="14"/>
          </p:nvPr>
        </p:nvSpPr>
        <p:spPr/>
        <p:txBody>
          <a:bodyPr vert="horz" lIns="91440" tIns="45720" rIns="91440" bIns="45720" rtlCol="0" anchor="t">
            <a:normAutofit/>
          </a:bodyPr>
          <a:lstStyle/>
          <a:p>
            <a:r>
              <a:rPr lang="nl-BE" dirty="0">
                <a:latin typeface="Montserrat"/>
              </a:rPr>
              <a:t>Mobiliteit hangt samen met de keuze huisvesting.</a:t>
            </a:r>
          </a:p>
          <a:p>
            <a:r>
              <a:rPr lang="nl-BE" dirty="0">
                <a:latin typeface="Montserrat"/>
              </a:rPr>
              <a:t>Aan bepaalde keuzes van mobiliteit hangt een zeker prijsplaatje zoals </a:t>
            </a:r>
            <a:r>
              <a:rPr lang="nl-BE" dirty="0" err="1">
                <a:latin typeface="Montserrat"/>
              </a:rPr>
              <a:t>bvb</a:t>
            </a:r>
            <a:r>
              <a:rPr lang="nl-BE" dirty="0">
                <a:latin typeface="Montserrat"/>
              </a:rPr>
              <a:t>. hoge maandelijkse aflossing en kosten. </a:t>
            </a:r>
            <a:endParaRPr lang="nl-BE" dirty="0"/>
          </a:p>
          <a:p>
            <a:pPr marL="0" indent="0">
              <a:buNone/>
            </a:pPr>
            <a:br>
              <a:rPr lang="nl-BE" dirty="0"/>
            </a:br>
            <a:r>
              <a:rPr lang="nl-BE" dirty="0">
                <a:latin typeface="Montserrat"/>
              </a:rPr>
              <a:t>Vergeet niet dat je als eigenaar van een wagen een </a:t>
            </a:r>
            <a:r>
              <a:rPr lang="nl-BE" b="1" dirty="0">
                <a:latin typeface="Montserrat"/>
              </a:rPr>
              <a:t>verplichte </a:t>
            </a:r>
            <a:r>
              <a:rPr lang="nl-BE" dirty="0">
                <a:latin typeface="Montserrat"/>
              </a:rPr>
              <a:t>BA verzekering moet afsluiten!</a:t>
            </a:r>
            <a:endParaRPr lang="en-BE" dirty="0">
              <a:latin typeface="Montserrat"/>
            </a:endParaRPr>
          </a:p>
        </p:txBody>
      </p:sp>
    </p:spTree>
    <p:extLst>
      <p:ext uri="{BB962C8B-B14F-4D97-AF65-F5344CB8AC3E}">
        <p14:creationId xmlns:p14="http://schemas.microsoft.com/office/powerpoint/2010/main" val="397291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60B81AD-EA7A-CDE4-DFAA-416F120DEE06}"/>
              </a:ext>
            </a:extLst>
          </p:cNvPr>
          <p:cNvSpPr>
            <a:spLocks noGrp="1"/>
          </p:cNvSpPr>
          <p:nvPr>
            <p:ph type="title"/>
          </p:nvPr>
        </p:nvSpPr>
        <p:spPr>
          <a:xfrm>
            <a:off x="838200" y="696912"/>
            <a:ext cx="10512424" cy="539750"/>
          </a:xfrm>
        </p:spPr>
        <p:txBody>
          <a:bodyPr anchor="b">
            <a:normAutofit/>
          </a:bodyPr>
          <a:lstStyle/>
          <a:p>
            <a:r>
              <a:rPr lang="nl-NL">
                <a:latin typeface="Montserrat"/>
              </a:rPr>
              <a:t>STAP 4: </a:t>
            </a:r>
            <a:r>
              <a:rPr lang="nl-NL" b="0">
                <a:latin typeface="Montserrat"/>
              </a:rPr>
              <a:t>Mobiliteit</a:t>
            </a:r>
          </a:p>
        </p:txBody>
      </p:sp>
      <p:sp>
        <p:nvSpPr>
          <p:cNvPr id="10" name="Text Placeholder 3">
            <a:extLst>
              <a:ext uri="{FF2B5EF4-FFF2-40B4-BE49-F238E27FC236}">
                <a16:creationId xmlns:a16="http://schemas.microsoft.com/office/drawing/2014/main" id="{645D3A56-C034-9224-2AD4-201F352A7EA6}"/>
              </a:ext>
            </a:extLst>
          </p:cNvPr>
          <p:cNvSpPr>
            <a:spLocks noGrp="1"/>
          </p:cNvSpPr>
          <p:nvPr>
            <p:ph type="body" sz="half" idx="2"/>
          </p:nvPr>
        </p:nvSpPr>
        <p:spPr>
          <a:xfrm>
            <a:off x="839788" y="1484312"/>
            <a:ext cx="3932237" cy="4384676"/>
          </a:xfrm>
        </p:spPr>
        <p:txBody>
          <a:bodyPr/>
          <a:lstStyle/>
          <a:p>
            <a:endParaRPr lang="en-US"/>
          </a:p>
        </p:txBody>
      </p:sp>
      <p:pic>
        <p:nvPicPr>
          <p:cNvPr id="2" name="Afbeelding 3" descr="Afbeelding met weg, gebouw, auto, buiten&#10;&#10;Automatisch gegenereerde beschrijving">
            <a:extLst>
              <a:ext uri="{FF2B5EF4-FFF2-40B4-BE49-F238E27FC236}">
                <a16:creationId xmlns:a16="http://schemas.microsoft.com/office/drawing/2014/main" id="{103B16F4-708E-272F-6C7A-A1C5F39B3E40}"/>
              </a:ext>
            </a:extLst>
          </p:cNvPr>
          <p:cNvPicPr>
            <a:picLocks noChangeAspect="1"/>
          </p:cNvPicPr>
          <p:nvPr/>
        </p:nvPicPr>
        <p:blipFill>
          <a:blip r:embed="rId2"/>
          <a:stretch>
            <a:fillRect/>
          </a:stretch>
        </p:blipFill>
        <p:spPr>
          <a:xfrm>
            <a:off x="842962" y="1355364"/>
            <a:ext cx="3604548" cy="4612199"/>
          </a:xfrm>
          <a:prstGeom prst="rect">
            <a:avLst/>
          </a:prstGeom>
        </p:spPr>
      </p:pic>
      <p:pic>
        <p:nvPicPr>
          <p:cNvPr id="4" name="Afbeelding 5" descr="Afbeelding met tafel&#10;&#10;Automatisch gegenereerde beschrijving">
            <a:extLst>
              <a:ext uri="{FF2B5EF4-FFF2-40B4-BE49-F238E27FC236}">
                <a16:creationId xmlns:a16="http://schemas.microsoft.com/office/drawing/2014/main" id="{7A59BA16-A8B1-4FF9-1A57-054945A08696}"/>
              </a:ext>
            </a:extLst>
          </p:cNvPr>
          <p:cNvPicPr>
            <a:picLocks noChangeAspect="1"/>
          </p:cNvPicPr>
          <p:nvPr/>
        </p:nvPicPr>
        <p:blipFill>
          <a:blip r:embed="rId3"/>
          <a:stretch>
            <a:fillRect/>
          </a:stretch>
        </p:blipFill>
        <p:spPr>
          <a:xfrm>
            <a:off x="4438650" y="1352671"/>
            <a:ext cx="6902450" cy="4628907"/>
          </a:xfrm>
          <a:prstGeom prst="rect">
            <a:avLst/>
          </a:prstGeom>
        </p:spPr>
      </p:pic>
    </p:spTree>
    <p:extLst>
      <p:ext uri="{BB962C8B-B14F-4D97-AF65-F5344CB8AC3E}">
        <p14:creationId xmlns:p14="http://schemas.microsoft.com/office/powerpoint/2010/main" val="2314182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40E40-78F1-91F7-8647-B0D2069F1652}"/>
              </a:ext>
            </a:extLst>
          </p:cNvPr>
          <p:cNvSpPr>
            <a:spLocks noGrp="1"/>
          </p:cNvSpPr>
          <p:nvPr>
            <p:ph type="body" sz="quarter" idx="13"/>
          </p:nvPr>
        </p:nvSpPr>
        <p:spPr/>
        <p:txBody>
          <a:bodyPr/>
          <a:lstStyle/>
          <a:p>
            <a:r>
              <a:rPr lang="nl-BE" i="1" dirty="0"/>
              <a:t>Bepaalde verzekeringen zijn contractueel verplicht bv. levensverzekering en brandverzekering bij een kredietovereenkomst (hypothecaire lening).</a:t>
            </a:r>
          </a:p>
          <a:p>
            <a:r>
              <a:rPr lang="nl-BE" i="1" dirty="0"/>
              <a:t>Bepaalde verzekeringen zijn wettelijk verplicht bv. BA-motorrijtuigen (zie mobiliteit) en , brandverzekering </a:t>
            </a:r>
            <a:r>
              <a:rPr lang="nl-BE" b="1" i="1" dirty="0"/>
              <a:t>voor huurders </a:t>
            </a:r>
            <a:r>
              <a:rPr lang="nl-BE" i="1" dirty="0"/>
              <a:t>(huisvesting). </a:t>
            </a:r>
            <a:endParaRPr lang="en-BE" i="1" dirty="0"/>
          </a:p>
        </p:txBody>
      </p:sp>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a:xfrm>
            <a:off x="831850" y="681037"/>
            <a:ext cx="10515600" cy="609236"/>
          </a:xfrm>
        </p:spPr>
        <p:txBody>
          <a:bodyPr/>
          <a:lstStyle/>
          <a:p>
            <a:r>
              <a:rPr lang="nl-BE"/>
              <a:t>Stap 5: </a:t>
            </a:r>
            <a:r>
              <a:rPr lang="nl-BE" b="0"/>
              <a:t>Verzekeringen</a:t>
            </a:r>
            <a:endParaRPr lang="en-BE" b="0"/>
          </a:p>
        </p:txBody>
      </p:sp>
      <p:sp>
        <p:nvSpPr>
          <p:cNvPr id="4" name="Text Placeholder 3">
            <a:extLst>
              <a:ext uri="{FF2B5EF4-FFF2-40B4-BE49-F238E27FC236}">
                <a16:creationId xmlns:a16="http://schemas.microsoft.com/office/drawing/2014/main" id="{BD416D78-F48C-7E4F-2930-1E582D9BDF22}"/>
              </a:ext>
            </a:extLst>
          </p:cNvPr>
          <p:cNvSpPr>
            <a:spLocks noGrp="1"/>
          </p:cNvSpPr>
          <p:nvPr>
            <p:ph type="body" sz="quarter" idx="14"/>
          </p:nvPr>
        </p:nvSpPr>
        <p:spPr/>
        <p:txBody>
          <a:bodyPr vert="horz" lIns="91440" tIns="45720" rIns="91440" bIns="45720" rtlCol="0" anchor="t">
            <a:normAutofit/>
          </a:bodyPr>
          <a:lstStyle/>
          <a:p>
            <a:r>
              <a:rPr lang="nl-BE">
                <a:latin typeface="Montserrat"/>
              </a:rPr>
              <a:t>Welke risico’s wil je beperken?</a:t>
            </a:r>
          </a:p>
          <a:p>
            <a:r>
              <a:rPr lang="nl-BE">
                <a:latin typeface="Montserrat"/>
              </a:rPr>
              <a:t>Bekijk je personagekaart voor eventuele 'extralegale voordelen'.</a:t>
            </a:r>
          </a:p>
          <a:p>
            <a:r>
              <a:rPr lang="nl-BE">
                <a:latin typeface="Montserrat"/>
              </a:rPr>
              <a:t>Lees aandachtig de dekking.</a:t>
            </a:r>
            <a:endParaRPr lang="nl-BE"/>
          </a:p>
          <a:p>
            <a:endParaRPr lang="en-BE"/>
          </a:p>
        </p:txBody>
      </p:sp>
      <p:pic>
        <p:nvPicPr>
          <p:cNvPr id="7" name="Afbeelding 7">
            <a:extLst>
              <a:ext uri="{FF2B5EF4-FFF2-40B4-BE49-F238E27FC236}">
                <a16:creationId xmlns:a16="http://schemas.microsoft.com/office/drawing/2014/main" id="{4F9FE63C-5F99-87FF-C3AF-A0687DB6C785}"/>
              </a:ext>
            </a:extLst>
          </p:cNvPr>
          <p:cNvPicPr>
            <a:picLocks noChangeAspect="1"/>
          </p:cNvPicPr>
          <p:nvPr/>
        </p:nvPicPr>
        <p:blipFill>
          <a:blip r:embed="rId2"/>
          <a:stretch>
            <a:fillRect/>
          </a:stretch>
        </p:blipFill>
        <p:spPr>
          <a:xfrm>
            <a:off x="8606287" y="2493667"/>
            <a:ext cx="2743200" cy="1755648"/>
          </a:xfrm>
          <a:prstGeom prst="rect">
            <a:avLst/>
          </a:prstGeom>
        </p:spPr>
      </p:pic>
    </p:spTree>
    <p:extLst>
      <p:ext uri="{BB962C8B-B14F-4D97-AF65-F5344CB8AC3E}">
        <p14:creationId xmlns:p14="http://schemas.microsoft.com/office/powerpoint/2010/main" val="353790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a:xfrm>
            <a:off x="838200" y="696912"/>
            <a:ext cx="10512424" cy="539750"/>
          </a:xfrm>
        </p:spPr>
        <p:txBody>
          <a:bodyPr anchor="b">
            <a:normAutofit/>
          </a:bodyPr>
          <a:lstStyle/>
          <a:p>
            <a:r>
              <a:rPr lang="nl-BE"/>
              <a:t>Afsluiten werkfase 1</a:t>
            </a:r>
            <a:endParaRPr lang="en-BE"/>
          </a:p>
        </p:txBody>
      </p:sp>
      <p:sp>
        <p:nvSpPr>
          <p:cNvPr id="4" name="Text Placeholder 3">
            <a:extLst>
              <a:ext uri="{FF2B5EF4-FFF2-40B4-BE49-F238E27FC236}">
                <a16:creationId xmlns:a16="http://schemas.microsoft.com/office/drawing/2014/main" id="{BD416D78-F48C-7E4F-2930-1E582D9BDF22}"/>
              </a:ext>
            </a:extLst>
          </p:cNvPr>
          <p:cNvSpPr>
            <a:spLocks noGrp="1"/>
          </p:cNvSpPr>
          <p:nvPr>
            <p:ph type="body" sz="half" idx="2"/>
          </p:nvPr>
        </p:nvSpPr>
        <p:spPr>
          <a:xfrm>
            <a:off x="839788" y="1484312"/>
            <a:ext cx="4146882" cy="4384676"/>
          </a:xfrm>
        </p:spPr>
        <p:txBody>
          <a:bodyPr vert="horz" lIns="91440" tIns="45720" rIns="91440" bIns="45720" rtlCol="0" anchor="t">
            <a:normAutofit/>
          </a:bodyPr>
          <a:lstStyle/>
          <a:p>
            <a:r>
              <a:rPr lang="nl-BE">
                <a:latin typeface="Montserrat"/>
              </a:rPr>
              <a:t>Resterend budget per maand x aantal maanden werkervaring in werkfase 1 (zie personagefiche!).</a:t>
            </a:r>
            <a:endParaRPr lang="nl-BE"/>
          </a:p>
          <a:p>
            <a:r>
              <a:rPr lang="nl-BE" b="1" i="1">
                <a:latin typeface="Montserrat"/>
              </a:rPr>
              <a:t>Dit deel je door 2!</a:t>
            </a:r>
          </a:p>
          <a:p>
            <a:endParaRPr lang="nl-BE" b="1"/>
          </a:p>
          <a:p>
            <a:r>
              <a:rPr lang="nl-BE" b="1" u="sng"/>
              <a:t>Voeg toe:</a:t>
            </a:r>
          </a:p>
          <a:p>
            <a:r>
              <a:rPr lang="nl-BE"/>
              <a:t>Inkomsten studentenjob (zie studentenfase) (+)</a:t>
            </a:r>
          </a:p>
          <a:p>
            <a:endParaRPr lang="nl-BE" sz="1100"/>
          </a:p>
          <a:p>
            <a:r>
              <a:rPr lang="nl-BE"/>
              <a:t>Steun ouders (+)</a:t>
            </a:r>
          </a:p>
          <a:p>
            <a:endParaRPr lang="nl-BE" sz="1200"/>
          </a:p>
          <a:p>
            <a:r>
              <a:rPr lang="nl-BE"/>
              <a:t>Eenmalige kosten bij aankoop (-)</a:t>
            </a:r>
          </a:p>
          <a:p>
            <a:endParaRPr lang="nl-BE"/>
          </a:p>
          <a:p>
            <a:r>
              <a:rPr lang="nl-BE" sz="2000" b="1"/>
              <a:t>Totaal 1= saldo</a:t>
            </a:r>
            <a:endParaRPr lang="en-BE" sz="2000" b="1"/>
          </a:p>
        </p:txBody>
      </p:sp>
      <p:pic>
        <p:nvPicPr>
          <p:cNvPr id="2" name="Afbeelding 4" descr="Afbeelding met tafel&#10;&#10;Automatisch gegenereerde beschrijving">
            <a:extLst>
              <a:ext uri="{FF2B5EF4-FFF2-40B4-BE49-F238E27FC236}">
                <a16:creationId xmlns:a16="http://schemas.microsoft.com/office/drawing/2014/main" id="{0855D4DA-8DF5-0C52-845C-890CC9C2FBAC}"/>
              </a:ext>
            </a:extLst>
          </p:cNvPr>
          <p:cNvPicPr>
            <a:picLocks noChangeAspect="1"/>
          </p:cNvPicPr>
          <p:nvPr/>
        </p:nvPicPr>
        <p:blipFill>
          <a:blip r:embed="rId2"/>
          <a:stretch>
            <a:fillRect/>
          </a:stretch>
        </p:blipFill>
        <p:spPr>
          <a:xfrm>
            <a:off x="4649449" y="2204682"/>
            <a:ext cx="7286445" cy="3169154"/>
          </a:xfrm>
          <a:prstGeom prst="rect">
            <a:avLst/>
          </a:prstGeom>
        </p:spPr>
      </p:pic>
    </p:spTree>
    <p:extLst>
      <p:ext uri="{BB962C8B-B14F-4D97-AF65-F5344CB8AC3E}">
        <p14:creationId xmlns:p14="http://schemas.microsoft.com/office/powerpoint/2010/main" val="58219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p:txBody>
          <a:bodyPr/>
          <a:lstStyle/>
          <a:p>
            <a:r>
              <a:rPr lang="nl-BE">
                <a:latin typeface="Montserrat"/>
              </a:rPr>
              <a:t>Ik ben 30 jaar, wat nu?</a:t>
            </a:r>
          </a:p>
        </p:txBody>
      </p:sp>
      <p:sp>
        <p:nvSpPr>
          <p:cNvPr id="2" name="Text Placeholder 1">
            <a:extLst>
              <a:ext uri="{FF2B5EF4-FFF2-40B4-BE49-F238E27FC236}">
                <a16:creationId xmlns:a16="http://schemas.microsoft.com/office/drawing/2014/main" id="{91040E40-78F1-91F7-8647-B0D2069F1652}"/>
              </a:ext>
            </a:extLst>
          </p:cNvPr>
          <p:cNvSpPr>
            <a:spLocks noGrp="1"/>
          </p:cNvSpPr>
          <p:nvPr>
            <p:ph idx="1"/>
          </p:nvPr>
        </p:nvSpPr>
        <p:spPr/>
        <p:txBody>
          <a:bodyPr vert="horz" lIns="540000" tIns="36000" rIns="91440" bIns="36000" rtlCol="0" anchor="t">
            <a:normAutofit/>
          </a:bodyPr>
          <a:lstStyle/>
          <a:p>
            <a:pPr marL="0" indent="0">
              <a:buNone/>
            </a:pPr>
            <a:r>
              <a:rPr lang="nl-BE" sz="2400" b="1" u="sng" dirty="0">
                <a:latin typeface="Montserrat"/>
              </a:rPr>
              <a:t>Korte reflectie:</a:t>
            </a:r>
          </a:p>
          <a:p>
            <a:pPr marL="0" indent="0">
              <a:buNone/>
            </a:pPr>
            <a:endParaRPr lang="nl-BE" sz="2400" b="1" u="sng" dirty="0">
              <a:latin typeface="Montserrat"/>
            </a:endParaRPr>
          </a:p>
          <a:p>
            <a:r>
              <a:rPr lang="nl-BE" dirty="0">
                <a:latin typeface="Montserrat"/>
              </a:rPr>
              <a:t>Inkomsten (+) – uitgaven (-)</a:t>
            </a:r>
            <a:endParaRPr lang="en-US" dirty="0">
              <a:latin typeface="Montserrat"/>
            </a:endParaRPr>
          </a:p>
          <a:p>
            <a:endParaRPr lang="nl-BE" dirty="0">
              <a:latin typeface="Montserrat"/>
            </a:endParaRPr>
          </a:p>
          <a:p>
            <a:r>
              <a:rPr lang="nl-BE" dirty="0">
                <a:latin typeface="Montserrat"/>
              </a:rPr>
              <a:t>Heb je (iets) over? Je kan sparen of beleggen (zie werkfase 2).</a:t>
            </a:r>
            <a:endParaRPr lang="en-US" dirty="0">
              <a:latin typeface="Montserrat"/>
            </a:endParaRPr>
          </a:p>
          <a:p>
            <a:endParaRPr lang="nl-BE" dirty="0">
              <a:latin typeface="Montserrat"/>
            </a:endParaRPr>
          </a:p>
          <a:p>
            <a:r>
              <a:rPr lang="nl-BE" dirty="0">
                <a:latin typeface="Montserrat"/>
              </a:rPr>
              <a:t>Kom je tekort? Let extra goed op je keuzes in de volgende fases!</a:t>
            </a:r>
            <a:endParaRPr lang="nl-NL" dirty="0"/>
          </a:p>
        </p:txBody>
      </p:sp>
      <p:pic>
        <p:nvPicPr>
          <p:cNvPr id="5" name="Afbeelding 5" descr="Afbeelding met tekst&#10;&#10;Automatisch gegenereerde beschrijving">
            <a:extLst>
              <a:ext uri="{FF2B5EF4-FFF2-40B4-BE49-F238E27FC236}">
                <a16:creationId xmlns:a16="http://schemas.microsoft.com/office/drawing/2014/main" id="{E79D225C-5489-5C83-E9B1-A4D4AA332CB9}"/>
              </a:ext>
            </a:extLst>
          </p:cNvPr>
          <p:cNvPicPr>
            <a:picLocks noChangeAspect="1"/>
          </p:cNvPicPr>
          <p:nvPr/>
        </p:nvPicPr>
        <p:blipFill>
          <a:blip r:embed="rId2"/>
          <a:stretch>
            <a:fillRect/>
          </a:stretch>
        </p:blipFill>
        <p:spPr>
          <a:xfrm>
            <a:off x="10202173" y="2508167"/>
            <a:ext cx="1636144" cy="2445515"/>
          </a:xfrm>
          <a:prstGeom prst="rect">
            <a:avLst/>
          </a:prstGeom>
        </p:spPr>
      </p:pic>
    </p:spTree>
    <p:extLst>
      <p:ext uri="{BB962C8B-B14F-4D97-AF65-F5344CB8AC3E}">
        <p14:creationId xmlns:p14="http://schemas.microsoft.com/office/powerpoint/2010/main" val="225085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09791-06D1-31A3-F6F7-2DB77C760508}"/>
              </a:ext>
            </a:extLst>
          </p:cNvPr>
          <p:cNvSpPr>
            <a:spLocks noGrp="1"/>
          </p:cNvSpPr>
          <p:nvPr>
            <p:ph type="title"/>
          </p:nvPr>
        </p:nvSpPr>
        <p:spPr>
          <a:xfrm>
            <a:off x="838200" y="681037"/>
            <a:ext cx="10515600" cy="609236"/>
          </a:xfrm>
        </p:spPr>
        <p:txBody>
          <a:bodyPr anchor="ctr">
            <a:normAutofit/>
          </a:bodyPr>
          <a:lstStyle/>
          <a:p>
            <a:r>
              <a:rPr lang="nl-BE" dirty="0"/>
              <a:t>2</a:t>
            </a:r>
            <a:r>
              <a:rPr lang="nl-BE" baseline="30000" dirty="0"/>
              <a:t>de</a:t>
            </a:r>
            <a:r>
              <a:rPr lang="nl-BE" dirty="0"/>
              <a:t> werkfase (30 – 50 jaar)</a:t>
            </a:r>
            <a:endParaRPr lang="en-BE" dirty="0"/>
          </a:p>
        </p:txBody>
      </p:sp>
      <p:pic>
        <p:nvPicPr>
          <p:cNvPr id="2" name="Afbeelding 1" descr="Afbeelding met tafel&#10;&#10;Automatisch gegenereerde beschrijving">
            <a:extLst>
              <a:ext uri="{FF2B5EF4-FFF2-40B4-BE49-F238E27FC236}">
                <a16:creationId xmlns:a16="http://schemas.microsoft.com/office/drawing/2014/main" id="{48F5C9D4-DA2F-B216-A16B-CADD228375A7}"/>
              </a:ext>
            </a:extLst>
          </p:cNvPr>
          <p:cNvPicPr>
            <a:picLocks noChangeAspect="1"/>
          </p:cNvPicPr>
          <p:nvPr/>
        </p:nvPicPr>
        <p:blipFill>
          <a:blip r:embed="rId2"/>
          <a:stretch>
            <a:fillRect/>
          </a:stretch>
        </p:blipFill>
        <p:spPr>
          <a:xfrm>
            <a:off x="838200" y="2168302"/>
            <a:ext cx="5181600" cy="3665983"/>
          </a:xfrm>
          <a:prstGeom prst="rect">
            <a:avLst/>
          </a:prstGeom>
          <a:noFill/>
        </p:spPr>
      </p:pic>
      <p:sp>
        <p:nvSpPr>
          <p:cNvPr id="4" name="Text Placeholder 3">
            <a:extLst>
              <a:ext uri="{FF2B5EF4-FFF2-40B4-BE49-F238E27FC236}">
                <a16:creationId xmlns:a16="http://schemas.microsoft.com/office/drawing/2014/main" id="{0658163A-EAC7-0C00-C29E-F102149296A0}"/>
              </a:ext>
            </a:extLst>
          </p:cNvPr>
          <p:cNvSpPr>
            <a:spLocks noGrp="1"/>
          </p:cNvSpPr>
          <p:nvPr>
            <p:ph sz="half" idx="2"/>
          </p:nvPr>
        </p:nvSpPr>
        <p:spPr>
          <a:xfrm>
            <a:off x="6172200" y="1825625"/>
            <a:ext cx="5181600" cy="4351338"/>
          </a:xfrm>
        </p:spPr>
        <p:txBody>
          <a:bodyPr vert="horz" lIns="91440" tIns="45720" rIns="91440" bIns="45720" rtlCol="0">
            <a:normAutofit/>
          </a:bodyPr>
          <a:lstStyle/>
          <a:p>
            <a:r>
              <a:rPr lang="nl-BE" sz="1900" dirty="0"/>
              <a:t>Bepaalde keuzes moeten </a:t>
            </a:r>
            <a:r>
              <a:rPr lang="nl-BE" sz="1900" b="1" dirty="0"/>
              <a:t>opnieuw</a:t>
            </a:r>
            <a:r>
              <a:rPr lang="nl-BE" sz="1900" dirty="0"/>
              <a:t> worden gemaakt, rekening houdend met:</a:t>
            </a:r>
          </a:p>
          <a:p>
            <a:pPr lvl="1"/>
            <a:r>
              <a:rPr lang="nl-BE" sz="1900" b="1" dirty="0"/>
              <a:t>Anciënniteit</a:t>
            </a:r>
            <a:r>
              <a:rPr lang="nl-BE" sz="1900" dirty="0"/>
              <a:t>: hoger loon </a:t>
            </a:r>
          </a:p>
          <a:p>
            <a:pPr lvl="1"/>
            <a:r>
              <a:rPr lang="nl-BE" sz="1900" b="1" dirty="0"/>
              <a:t>Partner</a:t>
            </a:r>
            <a:r>
              <a:rPr lang="nl-BE" sz="1900" dirty="0"/>
              <a:t> of niet? (dobbelsteen)</a:t>
            </a:r>
          </a:p>
          <a:p>
            <a:pPr lvl="1"/>
            <a:r>
              <a:rPr lang="nl-BE" sz="1900" b="1" dirty="0"/>
              <a:t>Kinderen</a:t>
            </a:r>
            <a:r>
              <a:rPr lang="nl-BE" sz="1900" dirty="0"/>
              <a:t> of niet? (dobbelsteen)</a:t>
            </a:r>
          </a:p>
          <a:p>
            <a:endParaRPr lang="nl-BE" sz="1900" dirty="0"/>
          </a:p>
          <a:p>
            <a:r>
              <a:rPr lang="nl-BE" sz="1900" dirty="0"/>
              <a:t>Breng deze gegevens over op je </a:t>
            </a:r>
            <a:r>
              <a:rPr lang="nl-BE" sz="1900" b="1" dirty="0"/>
              <a:t>personagefiche </a:t>
            </a:r>
            <a:r>
              <a:rPr lang="nl-BE" sz="1900" dirty="0"/>
              <a:t>(aantal kinderen en steun ouders partner)</a:t>
            </a:r>
          </a:p>
          <a:p>
            <a:r>
              <a:rPr lang="nl-BE" sz="1900" dirty="0"/>
              <a:t>Noteer op het rekenblad netto maandloon partner (pg 1)</a:t>
            </a:r>
          </a:p>
          <a:p>
            <a:pPr marL="0" indent="0">
              <a:buNone/>
            </a:pPr>
            <a:endParaRPr lang="en-BE" sz="1900" dirty="0"/>
          </a:p>
        </p:txBody>
      </p:sp>
      <p:sp>
        <p:nvSpPr>
          <p:cNvPr id="5" name="Rechthoek 4">
            <a:extLst>
              <a:ext uri="{FF2B5EF4-FFF2-40B4-BE49-F238E27FC236}">
                <a16:creationId xmlns:a16="http://schemas.microsoft.com/office/drawing/2014/main" id="{FC41F589-222B-93D5-F5F2-36F2AF842D21}"/>
              </a:ext>
            </a:extLst>
          </p:cNvPr>
          <p:cNvSpPr/>
          <p:nvPr/>
        </p:nvSpPr>
        <p:spPr>
          <a:xfrm>
            <a:off x="3702570" y="3567659"/>
            <a:ext cx="1528997" cy="101933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505F85CF-AC47-7D75-5FD4-9DF07C946D08}"/>
              </a:ext>
            </a:extLst>
          </p:cNvPr>
          <p:cNvSpPr/>
          <p:nvPr/>
        </p:nvSpPr>
        <p:spPr>
          <a:xfrm>
            <a:off x="817419" y="5299364"/>
            <a:ext cx="4393366" cy="541459"/>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3505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C09791-06D1-31A3-F6F7-2DB77C760508}"/>
              </a:ext>
            </a:extLst>
          </p:cNvPr>
          <p:cNvSpPr>
            <a:spLocks noGrp="1"/>
          </p:cNvSpPr>
          <p:nvPr>
            <p:ph type="title"/>
          </p:nvPr>
        </p:nvSpPr>
        <p:spPr/>
        <p:txBody>
          <a:bodyPr>
            <a:normAutofit/>
          </a:bodyPr>
          <a:lstStyle/>
          <a:p>
            <a:r>
              <a:rPr lang="nl-BE"/>
              <a:t>Werkfase 2 </a:t>
            </a:r>
            <a:r>
              <a:rPr lang="nl-BE" sz="1800" b="0"/>
              <a:t>(30 – 50 jaar) </a:t>
            </a:r>
            <a:r>
              <a:rPr lang="nl-BE" sz="1800" b="0">
                <a:sym typeface="Wingdings" panose="05000000000000000000" pitchFamily="2" charset="2"/>
              </a:rPr>
              <a:t>                      		                               </a:t>
            </a:r>
            <a:r>
              <a:rPr lang="nl-BE" sz="1800" b="0"/>
              <a:t>30 – 35 minuten</a:t>
            </a:r>
            <a:endParaRPr lang="en-BE" b="0"/>
          </a:p>
        </p:txBody>
      </p:sp>
      <p:sp>
        <p:nvSpPr>
          <p:cNvPr id="2" name="Text Placeholder 1">
            <a:extLst>
              <a:ext uri="{FF2B5EF4-FFF2-40B4-BE49-F238E27FC236}">
                <a16:creationId xmlns:a16="http://schemas.microsoft.com/office/drawing/2014/main" id="{C143188B-1553-2ABC-9179-0A8CB647317A}"/>
              </a:ext>
            </a:extLst>
          </p:cNvPr>
          <p:cNvSpPr>
            <a:spLocks noGrp="1"/>
          </p:cNvSpPr>
          <p:nvPr>
            <p:ph idx="1"/>
          </p:nvPr>
        </p:nvSpPr>
        <p:spPr/>
        <p:txBody>
          <a:bodyPr vert="horz" lIns="91440" tIns="45720" rIns="91440" bIns="45720" rtlCol="0" anchor="t">
            <a:normAutofit/>
          </a:bodyPr>
          <a:lstStyle/>
          <a:p>
            <a:r>
              <a:rPr lang="nl-BE">
                <a:latin typeface="Montserrat"/>
              </a:rPr>
              <a:t>Doorloop dezelfde keuzes zoals in werkfase 1 en noteer op de voorzijde van het rekenblad.</a:t>
            </a:r>
            <a:endParaRPr lang="en-US">
              <a:latin typeface="Montserrat"/>
            </a:endParaRPr>
          </a:p>
          <a:p>
            <a:r>
              <a:rPr lang="nl-BE">
                <a:latin typeface="Montserrat"/>
              </a:rPr>
              <a:t>Hou uiteraard rekening met jouw nieuwe gezinssituatie!</a:t>
            </a:r>
            <a:endParaRPr lang="en-US">
              <a:latin typeface="Montserrat"/>
            </a:endParaRPr>
          </a:p>
          <a:p>
            <a:endParaRPr lang="nl-BE">
              <a:latin typeface="Montserrat"/>
            </a:endParaRPr>
          </a:p>
        </p:txBody>
      </p:sp>
      <p:sp>
        <p:nvSpPr>
          <p:cNvPr id="7" name="Text Placeholder 3">
            <a:extLst>
              <a:ext uri="{FF2B5EF4-FFF2-40B4-BE49-F238E27FC236}">
                <a16:creationId xmlns:a16="http://schemas.microsoft.com/office/drawing/2014/main" id="{4FE5C038-5BB5-F653-D4FA-7AA83D480B8C}"/>
              </a:ext>
            </a:extLst>
          </p:cNvPr>
          <p:cNvSpPr txBox="1">
            <a:spLocks/>
          </p:cNvSpPr>
          <p:nvPr/>
        </p:nvSpPr>
        <p:spPr>
          <a:xfrm>
            <a:off x="758108" y="3216083"/>
            <a:ext cx="10515600" cy="2611437"/>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b="1" u="sng" dirty="0">
                <a:latin typeface="Montserrat"/>
              </a:rPr>
              <a:t>Stappen:</a:t>
            </a:r>
          </a:p>
          <a:p>
            <a:r>
              <a:rPr lang="nl-BE" dirty="0">
                <a:latin typeface="Montserrat"/>
              </a:rPr>
              <a:t>Stap 1:  </a:t>
            </a:r>
            <a:r>
              <a:rPr lang="nl-BE" dirty="0">
                <a:latin typeface="Montserrat"/>
                <a:sym typeface="Wingdings" panose="05000000000000000000" pitchFamily="2" charset="2"/>
              </a:rPr>
              <a:t>netto maandloon verhogen (anciënniteit) en eventueel netto maandloon partner (+)</a:t>
            </a:r>
            <a:endParaRPr lang="nl-NL" dirty="0">
              <a:latin typeface="Montserrat"/>
            </a:endParaRPr>
          </a:p>
          <a:p>
            <a:r>
              <a:rPr lang="nl-BE" dirty="0">
                <a:latin typeface="Montserrat"/>
                <a:sym typeface="Wingdings" panose="05000000000000000000" pitchFamily="2" charset="2"/>
              </a:rPr>
              <a:t>Stap 2: keuze rond </a:t>
            </a:r>
            <a:r>
              <a:rPr lang="nl-BE" b="1" dirty="0">
                <a:latin typeface="Montserrat"/>
                <a:sym typeface="Wingdings" panose="05000000000000000000" pitchFamily="2" charset="2"/>
              </a:rPr>
              <a:t>huisvesting</a:t>
            </a:r>
            <a:r>
              <a:rPr lang="nl-BE" dirty="0">
                <a:latin typeface="Montserrat"/>
                <a:sym typeface="Wingdings" panose="05000000000000000000" pitchFamily="2" charset="2"/>
              </a:rPr>
              <a:t> (-)  Bekijk </a:t>
            </a:r>
            <a:r>
              <a:rPr lang="nl-BE" b="1" dirty="0">
                <a:latin typeface="Montserrat"/>
                <a:sym typeface="Wingdings" panose="05000000000000000000" pitchFamily="2" charset="2"/>
              </a:rPr>
              <a:t>achterkant</a:t>
            </a:r>
            <a:r>
              <a:rPr lang="nl-BE" dirty="0">
                <a:latin typeface="Montserrat"/>
                <a:sym typeface="Wingdings" panose="05000000000000000000" pitchFamily="2" charset="2"/>
              </a:rPr>
              <a:t> invulblad voor bepaling startbudget!</a:t>
            </a:r>
            <a:endParaRPr lang="nl-BE" dirty="0">
              <a:latin typeface="Montserrat"/>
            </a:endParaRPr>
          </a:p>
          <a:p>
            <a:r>
              <a:rPr lang="nl-BE" dirty="0">
                <a:latin typeface="Montserrat"/>
                <a:sym typeface="Wingdings" panose="05000000000000000000" pitchFamily="2" charset="2"/>
              </a:rPr>
              <a:t>Stap 3: andere </a:t>
            </a:r>
            <a:r>
              <a:rPr lang="nl-BE" dirty="0" err="1">
                <a:latin typeface="Montserrat"/>
                <a:sym typeface="Wingdings" panose="05000000000000000000" pitchFamily="2" charset="2"/>
              </a:rPr>
              <a:t>leefkosten</a:t>
            </a:r>
            <a:r>
              <a:rPr lang="nl-BE" dirty="0">
                <a:latin typeface="Montserrat"/>
                <a:sym typeface="Wingdings" panose="05000000000000000000" pitchFamily="2" charset="2"/>
              </a:rPr>
              <a:t> (-)</a:t>
            </a:r>
            <a:endParaRPr lang="nl-BE" dirty="0">
              <a:latin typeface="Montserrat"/>
            </a:endParaRPr>
          </a:p>
          <a:p>
            <a:r>
              <a:rPr lang="nl-BE" dirty="0">
                <a:latin typeface="Montserrat"/>
                <a:sym typeface="Wingdings" panose="05000000000000000000" pitchFamily="2" charset="2"/>
              </a:rPr>
              <a:t>Stap 4: mobiliteit (-)</a:t>
            </a:r>
            <a:endParaRPr lang="nl-BE" dirty="0">
              <a:latin typeface="Montserrat"/>
            </a:endParaRPr>
          </a:p>
          <a:p>
            <a:r>
              <a:rPr lang="nl-BE" dirty="0">
                <a:latin typeface="Montserrat"/>
                <a:sym typeface="Wingdings" panose="05000000000000000000" pitchFamily="2" charset="2"/>
              </a:rPr>
              <a:t>Stap 5: verzekeringen (-)</a:t>
            </a:r>
            <a:endParaRPr lang="en-BE" dirty="0">
              <a:latin typeface="Montserrat"/>
            </a:endParaRPr>
          </a:p>
          <a:p>
            <a:endParaRPr lang="nl-BE" dirty="0"/>
          </a:p>
          <a:p>
            <a:r>
              <a:rPr lang="nl-BE" dirty="0">
                <a:latin typeface="Montserrat"/>
              </a:rPr>
              <a:t>Bereken '</a:t>
            </a:r>
            <a:r>
              <a:rPr lang="nl-BE" b="1" dirty="0">
                <a:latin typeface="Montserrat"/>
              </a:rPr>
              <a:t>resterend budget per maand</a:t>
            </a:r>
            <a:r>
              <a:rPr lang="nl-BE" dirty="0">
                <a:latin typeface="Montserrat"/>
              </a:rPr>
              <a:t>' via rekenklad. </a:t>
            </a:r>
          </a:p>
        </p:txBody>
      </p:sp>
      <p:pic>
        <p:nvPicPr>
          <p:cNvPr id="5" name="Afbeelding 4">
            <a:extLst>
              <a:ext uri="{FF2B5EF4-FFF2-40B4-BE49-F238E27FC236}">
                <a16:creationId xmlns:a16="http://schemas.microsoft.com/office/drawing/2014/main" id="{76F0AE4C-DAE2-AF47-8275-757A48197185}"/>
              </a:ext>
            </a:extLst>
          </p:cNvPr>
          <p:cNvPicPr>
            <a:picLocks noChangeAspect="1"/>
          </p:cNvPicPr>
          <p:nvPr/>
        </p:nvPicPr>
        <p:blipFill>
          <a:blip r:embed="rId2"/>
          <a:stretch>
            <a:fillRect/>
          </a:stretch>
        </p:blipFill>
        <p:spPr>
          <a:xfrm>
            <a:off x="758108" y="5629902"/>
            <a:ext cx="9478698" cy="781159"/>
          </a:xfrm>
          <a:prstGeom prst="rect">
            <a:avLst/>
          </a:prstGeom>
        </p:spPr>
      </p:pic>
    </p:spTree>
    <p:extLst>
      <p:ext uri="{BB962C8B-B14F-4D97-AF65-F5344CB8AC3E}">
        <p14:creationId xmlns:p14="http://schemas.microsoft.com/office/powerpoint/2010/main" val="956081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98D87-987C-99BD-A8D4-3FA4882BF9BA}"/>
              </a:ext>
            </a:extLst>
          </p:cNvPr>
          <p:cNvSpPr>
            <a:spLocks noGrp="1"/>
          </p:cNvSpPr>
          <p:nvPr>
            <p:ph type="body" sz="quarter" idx="13"/>
          </p:nvPr>
        </p:nvSpPr>
        <p:spPr/>
        <p:txBody>
          <a:bodyPr vert="horz" lIns="540000" tIns="36000" rIns="91440" bIns="36000" rtlCol="0" anchor="t">
            <a:normAutofit/>
          </a:bodyPr>
          <a:lstStyle/>
          <a:p>
            <a:r>
              <a:rPr lang="nl-BE" dirty="0">
                <a:latin typeface="Montserrat"/>
              </a:rPr>
              <a:t>Rekening houdend met de eindtermen rond de economische en financiële competenties (EFC) werden complexe materie inzake budgetteren, verzekeringen, kredieten en beleggen op een praktische en begrijpbare manier geïntegreerd in dit spel.</a:t>
            </a:r>
            <a:endParaRPr lang="nl-NL" dirty="0"/>
          </a:p>
          <a:p>
            <a:r>
              <a:rPr lang="nl-NL" dirty="0">
                <a:latin typeface="Montserrat"/>
              </a:rPr>
              <a:t>Een aantal elementen werden gesimplificeerd zonder afbreuk te doen aan de onderliggende concepten.</a:t>
            </a:r>
          </a:p>
          <a:p>
            <a:endParaRPr lang="nl-NL" dirty="0"/>
          </a:p>
          <a:p>
            <a:endParaRPr lang="nl-BE" dirty="0"/>
          </a:p>
        </p:txBody>
      </p:sp>
      <p:sp>
        <p:nvSpPr>
          <p:cNvPr id="3" name="Title 2">
            <a:extLst>
              <a:ext uri="{FF2B5EF4-FFF2-40B4-BE49-F238E27FC236}">
                <a16:creationId xmlns:a16="http://schemas.microsoft.com/office/drawing/2014/main" id="{6D765E52-EB3C-3CF4-06BB-764D160493B0}"/>
              </a:ext>
            </a:extLst>
          </p:cNvPr>
          <p:cNvSpPr>
            <a:spLocks noGrp="1"/>
          </p:cNvSpPr>
          <p:nvPr>
            <p:ph type="title"/>
          </p:nvPr>
        </p:nvSpPr>
        <p:spPr/>
        <p:txBody>
          <a:bodyPr/>
          <a:lstStyle/>
          <a:p>
            <a:r>
              <a:rPr lang="nl-BE"/>
              <a:t>Inleiding</a:t>
            </a:r>
            <a:endParaRPr lang="en-BE"/>
          </a:p>
        </p:txBody>
      </p:sp>
      <p:sp>
        <p:nvSpPr>
          <p:cNvPr id="4" name="Text Placeholder 3">
            <a:extLst>
              <a:ext uri="{FF2B5EF4-FFF2-40B4-BE49-F238E27FC236}">
                <a16:creationId xmlns:a16="http://schemas.microsoft.com/office/drawing/2014/main" id="{04AFB2F3-2E89-008D-0B9C-7CE9445183B7}"/>
              </a:ext>
            </a:extLst>
          </p:cNvPr>
          <p:cNvSpPr>
            <a:spLocks noGrp="1"/>
          </p:cNvSpPr>
          <p:nvPr>
            <p:ph type="body" sz="quarter" idx="14"/>
          </p:nvPr>
        </p:nvSpPr>
        <p:spPr/>
        <p:txBody>
          <a:bodyPr vert="horz" lIns="91440" tIns="45720" rIns="91440" bIns="45720" rtlCol="0" anchor="t">
            <a:normAutofit fontScale="85000" lnSpcReduction="20000"/>
          </a:bodyPr>
          <a:lstStyle/>
          <a:p>
            <a:r>
              <a:rPr lang="nl-BE" dirty="0">
                <a:latin typeface="Montserrat"/>
              </a:rPr>
              <a:t>Verwelkoming</a:t>
            </a:r>
          </a:p>
          <a:p>
            <a:r>
              <a:rPr lang="nl-BE" dirty="0">
                <a:latin typeface="Montserrat"/>
              </a:rPr>
              <a:t>We verdelen ons in groepen van 3/4</a:t>
            </a:r>
            <a:endParaRPr lang="nl-BE" dirty="0"/>
          </a:p>
          <a:p>
            <a:r>
              <a:rPr lang="nl-BE" dirty="0">
                <a:latin typeface="Montserrat"/>
              </a:rPr>
              <a:t>Algemeen spelopzet</a:t>
            </a:r>
            <a:endParaRPr lang="nl-BE" dirty="0"/>
          </a:p>
          <a:p>
            <a:r>
              <a:rPr lang="nl-BE" dirty="0">
                <a:latin typeface="Montserrat"/>
              </a:rPr>
              <a:t>Beleggingsprofiel invullen</a:t>
            </a:r>
          </a:p>
          <a:p>
            <a:r>
              <a:rPr lang="nl-BE" dirty="0">
                <a:latin typeface="Montserrat"/>
              </a:rPr>
              <a:t>Elke student krijgt een personagefiche  </a:t>
            </a:r>
          </a:p>
          <a:p>
            <a:r>
              <a:rPr lang="nl-BE" dirty="0">
                <a:latin typeface="Montserrat"/>
              </a:rPr>
              <a:t>De 3 levensfasen die we zullen doorlopen op basis van ons personage:</a:t>
            </a:r>
          </a:p>
          <a:p>
            <a:pPr lvl="1"/>
            <a:r>
              <a:rPr lang="nl-BE" dirty="0">
                <a:latin typeface="Montserrat"/>
              </a:rPr>
              <a:t>Studentenfase</a:t>
            </a:r>
          </a:p>
          <a:p>
            <a:pPr lvl="1"/>
            <a:r>
              <a:rPr lang="nl-BE" dirty="0">
                <a:latin typeface="Montserrat"/>
              </a:rPr>
              <a:t>Werkfase 1</a:t>
            </a:r>
          </a:p>
          <a:p>
            <a:pPr lvl="1"/>
            <a:r>
              <a:rPr lang="nl-BE" dirty="0">
                <a:latin typeface="Montserrat"/>
              </a:rPr>
              <a:t>Werkfase 2</a:t>
            </a:r>
          </a:p>
          <a:p>
            <a:pPr marL="0" indent="0">
              <a:buNone/>
            </a:pPr>
            <a:endParaRPr lang="nl-BE"/>
          </a:p>
          <a:p>
            <a:endParaRPr lang="en-BE"/>
          </a:p>
        </p:txBody>
      </p:sp>
    </p:spTree>
    <p:extLst>
      <p:ext uri="{BB962C8B-B14F-4D97-AF65-F5344CB8AC3E}">
        <p14:creationId xmlns:p14="http://schemas.microsoft.com/office/powerpoint/2010/main" val="395907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D08FDF-9883-F873-D206-F2E926DF1FAE}"/>
              </a:ext>
            </a:extLst>
          </p:cNvPr>
          <p:cNvSpPr>
            <a:spLocks noGrp="1"/>
          </p:cNvSpPr>
          <p:nvPr>
            <p:ph type="title"/>
          </p:nvPr>
        </p:nvSpPr>
        <p:spPr>
          <a:xfrm>
            <a:off x="838200" y="681037"/>
            <a:ext cx="10515600" cy="609236"/>
          </a:xfrm>
        </p:spPr>
        <p:txBody>
          <a:bodyPr anchor="ctr">
            <a:normAutofit/>
          </a:bodyPr>
          <a:lstStyle/>
          <a:p>
            <a:r>
              <a:rPr lang="nl-BE" sz="2600" dirty="0"/>
              <a:t>Keuze huisvesting: huren of kopen? </a:t>
            </a:r>
            <a:r>
              <a:rPr lang="nl-BE" sz="2000" dirty="0"/>
              <a:t>(achterkant invulblad)</a:t>
            </a:r>
            <a:endParaRPr lang="en-BE" sz="2600" dirty="0"/>
          </a:p>
        </p:txBody>
      </p:sp>
      <p:pic>
        <p:nvPicPr>
          <p:cNvPr id="5" name="Afbeelding 4">
            <a:extLst>
              <a:ext uri="{FF2B5EF4-FFF2-40B4-BE49-F238E27FC236}">
                <a16:creationId xmlns:a16="http://schemas.microsoft.com/office/drawing/2014/main" id="{5CE58C37-C7A2-E9E3-2AA7-20B9A1F515C9}"/>
              </a:ext>
            </a:extLst>
          </p:cNvPr>
          <p:cNvPicPr>
            <a:picLocks noChangeAspect="1"/>
          </p:cNvPicPr>
          <p:nvPr/>
        </p:nvPicPr>
        <p:blipFill>
          <a:blip r:embed="rId2"/>
          <a:stretch>
            <a:fillRect/>
          </a:stretch>
        </p:blipFill>
        <p:spPr>
          <a:xfrm>
            <a:off x="2611119" y="1509669"/>
            <a:ext cx="7115175" cy="4740953"/>
          </a:xfrm>
          <a:prstGeom prst="rect">
            <a:avLst/>
          </a:prstGeom>
        </p:spPr>
      </p:pic>
      <p:pic>
        <p:nvPicPr>
          <p:cNvPr id="7" name="Afbeelding 6">
            <a:extLst>
              <a:ext uri="{FF2B5EF4-FFF2-40B4-BE49-F238E27FC236}">
                <a16:creationId xmlns:a16="http://schemas.microsoft.com/office/drawing/2014/main" id="{38F2E398-4D52-F99A-676A-C4BEE5FA15C4}"/>
              </a:ext>
            </a:extLst>
          </p:cNvPr>
          <p:cNvPicPr>
            <a:picLocks noChangeAspect="1"/>
          </p:cNvPicPr>
          <p:nvPr/>
        </p:nvPicPr>
        <p:blipFill>
          <a:blip r:embed="rId3"/>
          <a:stretch>
            <a:fillRect/>
          </a:stretch>
        </p:blipFill>
        <p:spPr>
          <a:xfrm>
            <a:off x="2639694" y="1879440"/>
            <a:ext cx="7047231" cy="2044860"/>
          </a:xfrm>
          <a:prstGeom prst="rect">
            <a:avLst/>
          </a:prstGeom>
        </p:spPr>
      </p:pic>
    </p:spTree>
    <p:extLst>
      <p:ext uri="{BB962C8B-B14F-4D97-AF65-F5344CB8AC3E}">
        <p14:creationId xmlns:p14="http://schemas.microsoft.com/office/powerpoint/2010/main" val="321752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98D87-987C-99BD-A8D4-3FA4882BF9BA}"/>
              </a:ext>
            </a:extLst>
          </p:cNvPr>
          <p:cNvSpPr>
            <a:spLocks noGrp="1"/>
          </p:cNvSpPr>
          <p:nvPr>
            <p:ph type="body" sz="quarter" idx="13"/>
          </p:nvPr>
        </p:nvSpPr>
        <p:spPr/>
        <p:txBody>
          <a:bodyPr/>
          <a:lstStyle/>
          <a:p>
            <a:r>
              <a:rPr lang="nl-BE" i="1" dirty="0"/>
              <a:t>Spaarrekening: best 3 x het gezinsmaandloon.</a:t>
            </a:r>
          </a:p>
          <a:p>
            <a:r>
              <a:rPr lang="nl-BE" i="1" dirty="0"/>
              <a:t>Beleggen doe je best met geld dat je gedurende meerdere jaren kan missen.</a:t>
            </a:r>
          </a:p>
          <a:p>
            <a:r>
              <a:rPr lang="nl-BE" i="1" dirty="0"/>
              <a:t>Zichtrekening: ‘rest’ (hoeft geen afgerond getal te zijn).</a:t>
            </a:r>
            <a:endParaRPr lang="en-BE" i="1" dirty="0"/>
          </a:p>
        </p:txBody>
      </p:sp>
      <p:sp>
        <p:nvSpPr>
          <p:cNvPr id="3" name="Title 2">
            <a:extLst>
              <a:ext uri="{FF2B5EF4-FFF2-40B4-BE49-F238E27FC236}">
                <a16:creationId xmlns:a16="http://schemas.microsoft.com/office/drawing/2014/main" id="{6D765E52-EB3C-3CF4-06BB-764D160493B0}"/>
              </a:ext>
            </a:extLst>
          </p:cNvPr>
          <p:cNvSpPr>
            <a:spLocks noGrp="1"/>
          </p:cNvSpPr>
          <p:nvPr>
            <p:ph type="title"/>
          </p:nvPr>
        </p:nvSpPr>
        <p:spPr/>
        <p:txBody>
          <a:bodyPr/>
          <a:lstStyle/>
          <a:p>
            <a:r>
              <a:rPr lang="nl-BE"/>
              <a:t>Keuze: zichtrekening, spaarrekening en belegging</a:t>
            </a:r>
            <a:endParaRPr lang="en-BE"/>
          </a:p>
        </p:txBody>
      </p:sp>
      <p:sp>
        <p:nvSpPr>
          <p:cNvPr id="4" name="Text Placeholder 3">
            <a:extLst>
              <a:ext uri="{FF2B5EF4-FFF2-40B4-BE49-F238E27FC236}">
                <a16:creationId xmlns:a16="http://schemas.microsoft.com/office/drawing/2014/main" id="{04AFB2F3-2E89-008D-0B9C-7CE9445183B7}"/>
              </a:ext>
            </a:extLst>
          </p:cNvPr>
          <p:cNvSpPr>
            <a:spLocks noGrp="1"/>
          </p:cNvSpPr>
          <p:nvPr>
            <p:ph type="body" sz="quarter" idx="14"/>
          </p:nvPr>
        </p:nvSpPr>
        <p:spPr/>
        <p:txBody>
          <a:bodyPr>
            <a:normAutofit/>
          </a:bodyPr>
          <a:lstStyle/>
          <a:p>
            <a:r>
              <a:rPr lang="nl-BE" dirty="0"/>
              <a:t>Zichtrekening:</a:t>
            </a:r>
            <a:r>
              <a:rPr lang="nl-BE" dirty="0">
                <a:sym typeface="Wingdings" panose="05000000000000000000" pitchFamily="2" charset="2"/>
              </a:rPr>
              <a:t> onmiddellijk opvraagbaar tegoed</a:t>
            </a:r>
          </a:p>
          <a:p>
            <a:r>
              <a:rPr lang="nl-BE" dirty="0">
                <a:sym typeface="Wingdings" panose="05000000000000000000" pitchFamily="2" charset="2"/>
              </a:rPr>
              <a:t>Sparen: geen risico en laag rendement </a:t>
            </a:r>
          </a:p>
          <a:p>
            <a:r>
              <a:rPr lang="nl-BE" dirty="0">
                <a:sym typeface="Wingdings" panose="05000000000000000000" pitchFamily="2" charset="2"/>
              </a:rPr>
              <a:t>Beleggen: hoger risico en kans op hoger rendement</a:t>
            </a:r>
          </a:p>
          <a:p>
            <a:pPr lvl="1"/>
            <a:r>
              <a:rPr lang="nl-BE" dirty="0">
                <a:sym typeface="Wingdings" panose="05000000000000000000" pitchFamily="2" charset="2"/>
              </a:rPr>
              <a:t>Hier komt het </a:t>
            </a:r>
            <a:r>
              <a:rPr lang="nl-BE" b="1" dirty="0">
                <a:sym typeface="Wingdings" panose="05000000000000000000" pitchFamily="2" charset="2"/>
              </a:rPr>
              <a:t>beleggersprofiel</a:t>
            </a:r>
            <a:r>
              <a:rPr lang="nl-BE" dirty="0">
                <a:sym typeface="Wingdings" panose="05000000000000000000" pitchFamily="2" charset="2"/>
              </a:rPr>
              <a:t> van pas!</a:t>
            </a:r>
          </a:p>
          <a:p>
            <a:pPr lvl="1"/>
            <a:r>
              <a:rPr lang="nl-BE" dirty="0">
                <a:sym typeface="Wingdings" panose="05000000000000000000" pitchFamily="2" charset="2"/>
              </a:rPr>
              <a:t>3 mogelijke profielen: defensief, neutraal of dynamisch</a:t>
            </a:r>
          </a:p>
          <a:p>
            <a:r>
              <a:rPr lang="nl-BE" b="1" dirty="0">
                <a:sym typeface="Wingdings" panose="05000000000000000000" pitchFamily="2" charset="2"/>
              </a:rPr>
              <a:t>Opgelet!</a:t>
            </a:r>
            <a:r>
              <a:rPr lang="nl-BE" dirty="0">
                <a:sym typeface="Wingdings" panose="05000000000000000000" pitchFamily="2" charset="2"/>
              </a:rPr>
              <a:t> Bedragen per € 1 000,00 tot € 5 000,00; daarna + € 5 000,00 tot</a:t>
            </a:r>
            <a:br>
              <a:rPr lang="nl-BE" dirty="0">
                <a:sym typeface="Wingdings" panose="05000000000000000000" pitchFamily="2" charset="2"/>
              </a:rPr>
            </a:br>
            <a:r>
              <a:rPr lang="nl-BE" dirty="0">
                <a:sym typeface="Wingdings" panose="05000000000000000000" pitchFamily="2" charset="2"/>
              </a:rPr>
              <a:t>€ 150 000,00. Behalve bij ‘zichtrekening’.</a:t>
            </a:r>
          </a:p>
          <a:p>
            <a:pPr marL="457200" lvl="1" indent="0">
              <a:buNone/>
            </a:pPr>
            <a:endParaRPr lang="en-BE" dirty="0"/>
          </a:p>
        </p:txBody>
      </p:sp>
      <p:pic>
        <p:nvPicPr>
          <p:cNvPr id="5" name="Afbeelding 5">
            <a:extLst>
              <a:ext uri="{FF2B5EF4-FFF2-40B4-BE49-F238E27FC236}">
                <a16:creationId xmlns:a16="http://schemas.microsoft.com/office/drawing/2014/main" id="{B3EB1E5D-7AE8-078C-C691-E5D8802DEAD1}"/>
              </a:ext>
            </a:extLst>
          </p:cNvPr>
          <p:cNvPicPr>
            <a:picLocks noChangeAspect="1"/>
          </p:cNvPicPr>
          <p:nvPr/>
        </p:nvPicPr>
        <p:blipFill>
          <a:blip r:embed="rId2"/>
          <a:stretch>
            <a:fillRect/>
          </a:stretch>
        </p:blipFill>
        <p:spPr>
          <a:xfrm>
            <a:off x="8584367" y="1782872"/>
            <a:ext cx="2743200" cy="1554958"/>
          </a:xfrm>
          <a:prstGeom prst="rect">
            <a:avLst/>
          </a:prstGeom>
        </p:spPr>
      </p:pic>
    </p:spTree>
    <p:extLst>
      <p:ext uri="{BB962C8B-B14F-4D97-AF65-F5344CB8AC3E}">
        <p14:creationId xmlns:p14="http://schemas.microsoft.com/office/powerpoint/2010/main" val="2316552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B303B16-DDBA-5755-BC76-FD995EBFFFE1}"/>
              </a:ext>
            </a:extLst>
          </p:cNvPr>
          <p:cNvSpPr>
            <a:spLocks noGrp="1"/>
          </p:cNvSpPr>
          <p:nvPr>
            <p:ph type="title"/>
          </p:nvPr>
        </p:nvSpPr>
        <p:spPr>
          <a:xfrm>
            <a:off x="838200" y="681037"/>
            <a:ext cx="10515600" cy="609236"/>
          </a:xfrm>
        </p:spPr>
        <p:txBody>
          <a:bodyPr anchor="ctr">
            <a:normAutofit/>
          </a:bodyPr>
          <a:lstStyle/>
          <a:p>
            <a:r>
              <a:rPr lang="nl-BE" dirty="0">
                <a:latin typeface="Montserrat"/>
              </a:rPr>
              <a:t>Rendement sparen en/of beleggen (overzicht)</a:t>
            </a:r>
          </a:p>
        </p:txBody>
      </p:sp>
      <p:pic>
        <p:nvPicPr>
          <p:cNvPr id="2" name="Afbeelding 2" descr="Afbeelding met tafel&#10;&#10;Automatisch gegenereerde beschrijving">
            <a:extLst>
              <a:ext uri="{FF2B5EF4-FFF2-40B4-BE49-F238E27FC236}">
                <a16:creationId xmlns:a16="http://schemas.microsoft.com/office/drawing/2014/main" id="{70CCD57D-452F-A440-51B9-5904F0F747FF}"/>
              </a:ext>
            </a:extLst>
          </p:cNvPr>
          <p:cNvPicPr>
            <a:picLocks noChangeAspect="1"/>
          </p:cNvPicPr>
          <p:nvPr/>
        </p:nvPicPr>
        <p:blipFill>
          <a:blip r:embed="rId2"/>
          <a:stretch>
            <a:fillRect/>
          </a:stretch>
        </p:blipFill>
        <p:spPr>
          <a:xfrm>
            <a:off x="2289823" y="1462091"/>
            <a:ext cx="6190937" cy="4902121"/>
          </a:xfrm>
          <a:prstGeom prst="rect">
            <a:avLst/>
          </a:prstGeom>
        </p:spPr>
      </p:pic>
    </p:spTree>
    <p:extLst>
      <p:ext uri="{BB962C8B-B14F-4D97-AF65-F5344CB8AC3E}">
        <p14:creationId xmlns:p14="http://schemas.microsoft.com/office/powerpoint/2010/main" val="239329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ABD7062-DD0E-F703-3F61-867F85CC15DC}"/>
              </a:ext>
            </a:extLst>
          </p:cNvPr>
          <p:cNvPicPr>
            <a:picLocks noChangeAspect="1"/>
          </p:cNvPicPr>
          <p:nvPr/>
        </p:nvPicPr>
        <p:blipFill>
          <a:blip r:embed="rId2"/>
          <a:stretch>
            <a:fillRect/>
          </a:stretch>
        </p:blipFill>
        <p:spPr>
          <a:xfrm>
            <a:off x="1585912" y="1290273"/>
            <a:ext cx="9020175" cy="5067300"/>
          </a:xfrm>
          <a:prstGeom prst="rect">
            <a:avLst/>
          </a:prstGeom>
        </p:spPr>
      </p:pic>
      <p:sp>
        <p:nvSpPr>
          <p:cNvPr id="3" name="Title 2">
            <a:extLst>
              <a:ext uri="{FF2B5EF4-FFF2-40B4-BE49-F238E27FC236}">
                <a16:creationId xmlns:a16="http://schemas.microsoft.com/office/drawing/2014/main" id="{57D08FDF-9883-F873-D206-F2E926DF1FAE}"/>
              </a:ext>
            </a:extLst>
          </p:cNvPr>
          <p:cNvSpPr>
            <a:spLocks noGrp="1"/>
          </p:cNvSpPr>
          <p:nvPr>
            <p:ph type="title"/>
          </p:nvPr>
        </p:nvSpPr>
        <p:spPr>
          <a:xfrm>
            <a:off x="838200" y="681037"/>
            <a:ext cx="10515600" cy="609236"/>
          </a:xfrm>
        </p:spPr>
        <p:txBody>
          <a:bodyPr anchor="ctr">
            <a:normAutofit/>
          </a:bodyPr>
          <a:lstStyle/>
          <a:p>
            <a:r>
              <a:rPr lang="nl-BE" sz="2600" dirty="0">
                <a:latin typeface="Montserrat"/>
              </a:rPr>
              <a:t>Verwerking 'impact inflatie + sparen en beleggen’ </a:t>
            </a:r>
            <a:endParaRPr lang="en-BE" sz="2600" dirty="0">
              <a:latin typeface="Montserrat"/>
            </a:endParaRPr>
          </a:p>
        </p:txBody>
      </p:sp>
      <p:sp>
        <p:nvSpPr>
          <p:cNvPr id="2" name="Rechthoek 1">
            <a:extLst>
              <a:ext uri="{FF2B5EF4-FFF2-40B4-BE49-F238E27FC236}">
                <a16:creationId xmlns:a16="http://schemas.microsoft.com/office/drawing/2014/main" id="{1DCA6CC6-6D6A-1031-7BED-693F80CF02AB}"/>
              </a:ext>
            </a:extLst>
          </p:cNvPr>
          <p:cNvSpPr/>
          <p:nvPr/>
        </p:nvSpPr>
        <p:spPr>
          <a:xfrm>
            <a:off x="1660229" y="2388527"/>
            <a:ext cx="8874421" cy="1945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E6CEA8C0-354E-79F1-437C-F00C16B0D429}"/>
              </a:ext>
            </a:extLst>
          </p:cNvPr>
          <p:cNvPicPr>
            <a:picLocks noChangeAspect="1"/>
          </p:cNvPicPr>
          <p:nvPr/>
        </p:nvPicPr>
        <p:blipFill>
          <a:blip r:embed="rId3"/>
          <a:stretch>
            <a:fillRect/>
          </a:stretch>
        </p:blipFill>
        <p:spPr>
          <a:xfrm>
            <a:off x="8803236" y="378257"/>
            <a:ext cx="1531389" cy="1601488"/>
          </a:xfrm>
          <a:prstGeom prst="rect">
            <a:avLst/>
          </a:prstGeom>
        </p:spPr>
      </p:pic>
      <p:pic>
        <p:nvPicPr>
          <p:cNvPr id="8" name="Afbeelding 7">
            <a:extLst>
              <a:ext uri="{FF2B5EF4-FFF2-40B4-BE49-F238E27FC236}">
                <a16:creationId xmlns:a16="http://schemas.microsoft.com/office/drawing/2014/main" id="{3220FBBA-8A1C-6088-A4E2-5F28A15522C8}"/>
              </a:ext>
            </a:extLst>
          </p:cNvPr>
          <p:cNvPicPr>
            <a:picLocks noChangeAspect="1"/>
          </p:cNvPicPr>
          <p:nvPr/>
        </p:nvPicPr>
        <p:blipFill>
          <a:blip r:embed="rId4"/>
          <a:stretch>
            <a:fillRect/>
          </a:stretch>
        </p:blipFill>
        <p:spPr>
          <a:xfrm>
            <a:off x="8748468" y="355151"/>
            <a:ext cx="1624012" cy="1761999"/>
          </a:xfrm>
          <a:prstGeom prst="rect">
            <a:avLst/>
          </a:prstGeom>
        </p:spPr>
      </p:pic>
    </p:spTree>
    <p:extLst>
      <p:ext uri="{BB962C8B-B14F-4D97-AF65-F5344CB8AC3E}">
        <p14:creationId xmlns:p14="http://schemas.microsoft.com/office/powerpoint/2010/main" val="67802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65E52-EB3C-3CF4-06BB-764D160493B0}"/>
              </a:ext>
            </a:extLst>
          </p:cNvPr>
          <p:cNvSpPr>
            <a:spLocks noGrp="1"/>
          </p:cNvSpPr>
          <p:nvPr>
            <p:ph type="title"/>
          </p:nvPr>
        </p:nvSpPr>
        <p:spPr>
          <a:xfrm>
            <a:off x="838200" y="681037"/>
            <a:ext cx="10515600" cy="609236"/>
          </a:xfrm>
        </p:spPr>
        <p:txBody>
          <a:bodyPr anchor="ctr">
            <a:normAutofit/>
          </a:bodyPr>
          <a:lstStyle/>
          <a:p>
            <a:r>
              <a:rPr lang="nl-BE" dirty="0">
                <a:latin typeface="Montserrat"/>
              </a:rPr>
              <a:t>Gebeurteniskaarten (uit te delen)</a:t>
            </a:r>
            <a:endParaRPr lang="en-BE" dirty="0"/>
          </a:p>
        </p:txBody>
      </p:sp>
      <p:pic>
        <p:nvPicPr>
          <p:cNvPr id="5" name="Afbeelding 4">
            <a:extLst>
              <a:ext uri="{FF2B5EF4-FFF2-40B4-BE49-F238E27FC236}">
                <a16:creationId xmlns:a16="http://schemas.microsoft.com/office/drawing/2014/main" id="{E3A03CAE-0D2F-F719-F2F7-8EDCF433E839}"/>
              </a:ext>
            </a:extLst>
          </p:cNvPr>
          <p:cNvPicPr>
            <a:picLocks noChangeAspect="1"/>
          </p:cNvPicPr>
          <p:nvPr/>
        </p:nvPicPr>
        <p:blipFill>
          <a:blip r:embed="rId2"/>
          <a:stretch>
            <a:fillRect/>
          </a:stretch>
        </p:blipFill>
        <p:spPr>
          <a:xfrm>
            <a:off x="833354" y="1603375"/>
            <a:ext cx="3011125" cy="4351338"/>
          </a:xfrm>
          <a:prstGeom prst="rect">
            <a:avLst/>
          </a:prstGeom>
          <a:noFill/>
        </p:spPr>
      </p:pic>
      <p:sp>
        <p:nvSpPr>
          <p:cNvPr id="4" name="Text Placeholder 3">
            <a:extLst>
              <a:ext uri="{FF2B5EF4-FFF2-40B4-BE49-F238E27FC236}">
                <a16:creationId xmlns:a16="http://schemas.microsoft.com/office/drawing/2014/main" id="{04AFB2F3-2E89-008D-0B9C-7CE9445183B7}"/>
              </a:ext>
            </a:extLst>
          </p:cNvPr>
          <p:cNvSpPr>
            <a:spLocks noGrp="1"/>
          </p:cNvSpPr>
          <p:nvPr>
            <p:ph sz="half" idx="2"/>
          </p:nvPr>
        </p:nvSpPr>
        <p:spPr>
          <a:xfrm>
            <a:off x="4478178" y="1698625"/>
            <a:ext cx="6889553" cy="4351338"/>
          </a:xfrm>
        </p:spPr>
        <p:txBody>
          <a:bodyPr vert="horz" lIns="91440" tIns="45720" rIns="91440" bIns="45720" rtlCol="0" anchor="t">
            <a:normAutofit/>
          </a:bodyPr>
          <a:lstStyle/>
          <a:p>
            <a:r>
              <a:rPr lang="nl-BE" dirty="0">
                <a:latin typeface="Montserrat"/>
              </a:rPr>
              <a:t>Dobbelsteen bepaalt je startpositie (hoogste worp kiest eerst).</a:t>
            </a:r>
            <a:endParaRPr lang="nl-NL" dirty="0"/>
          </a:p>
          <a:p>
            <a:r>
              <a:rPr lang="nl-BE" dirty="0">
                <a:latin typeface="Montserrat"/>
              </a:rPr>
              <a:t>Elke speler heeft </a:t>
            </a:r>
            <a:r>
              <a:rPr lang="nl-BE" b="1" dirty="0">
                <a:latin typeface="Montserrat"/>
              </a:rPr>
              <a:t>3 gebeurteniskaarten</a:t>
            </a:r>
            <a:r>
              <a:rPr lang="nl-BE" dirty="0">
                <a:latin typeface="Montserrat"/>
              </a:rPr>
              <a:t>.</a:t>
            </a:r>
            <a:endParaRPr lang="nl-BE" dirty="0"/>
          </a:p>
          <a:p>
            <a:pPr marL="0" indent="0">
              <a:buNone/>
            </a:pPr>
            <a:r>
              <a:rPr lang="nl-BE" dirty="0"/>
              <a:t> </a:t>
            </a:r>
          </a:p>
          <a:p>
            <a:r>
              <a:rPr lang="nl-BE" dirty="0"/>
              <a:t>Vroegere keuzes uit de studentenfase spelen een rol!</a:t>
            </a:r>
          </a:p>
          <a:p>
            <a:endParaRPr lang="nl-BE" dirty="0"/>
          </a:p>
          <a:p>
            <a:r>
              <a:rPr lang="nl-BE" dirty="0"/>
              <a:t>Noteer de impact van de gebeurteniskaart op het rekenblad.</a:t>
            </a:r>
          </a:p>
          <a:p>
            <a:endParaRPr lang="nl-BE" dirty="0">
              <a:latin typeface="Montserrat"/>
            </a:endParaRPr>
          </a:p>
          <a:p>
            <a:r>
              <a:rPr lang="nl-BE" dirty="0">
                <a:latin typeface="Montserrat"/>
              </a:rPr>
              <a:t>Enkel fiets of OV? Auto- ongeval kan je niet kiezen.</a:t>
            </a:r>
            <a:endParaRPr lang="nl-BE" dirty="0"/>
          </a:p>
        </p:txBody>
      </p:sp>
    </p:spTree>
    <p:extLst>
      <p:ext uri="{BB962C8B-B14F-4D97-AF65-F5344CB8AC3E}">
        <p14:creationId xmlns:p14="http://schemas.microsoft.com/office/powerpoint/2010/main" val="382780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3385A6E-CD23-D0A8-399A-E377381BDAFF}"/>
              </a:ext>
            </a:extLst>
          </p:cNvPr>
          <p:cNvPicPr>
            <a:picLocks noChangeAspect="1"/>
          </p:cNvPicPr>
          <p:nvPr/>
        </p:nvPicPr>
        <p:blipFill>
          <a:blip r:embed="rId2"/>
          <a:stretch>
            <a:fillRect/>
          </a:stretch>
        </p:blipFill>
        <p:spPr>
          <a:xfrm>
            <a:off x="1690687" y="1285875"/>
            <a:ext cx="9020175" cy="5067300"/>
          </a:xfrm>
          <a:prstGeom prst="rect">
            <a:avLst/>
          </a:prstGeom>
        </p:spPr>
      </p:pic>
      <p:sp>
        <p:nvSpPr>
          <p:cNvPr id="3" name="Title 2">
            <a:extLst>
              <a:ext uri="{FF2B5EF4-FFF2-40B4-BE49-F238E27FC236}">
                <a16:creationId xmlns:a16="http://schemas.microsoft.com/office/drawing/2014/main" id="{57D08FDF-9883-F873-D206-F2E926DF1FAE}"/>
              </a:ext>
            </a:extLst>
          </p:cNvPr>
          <p:cNvSpPr>
            <a:spLocks noGrp="1"/>
          </p:cNvSpPr>
          <p:nvPr>
            <p:ph type="title"/>
          </p:nvPr>
        </p:nvSpPr>
        <p:spPr>
          <a:xfrm>
            <a:off x="838200" y="681037"/>
            <a:ext cx="10515600" cy="609236"/>
          </a:xfrm>
        </p:spPr>
        <p:txBody>
          <a:bodyPr anchor="ctr">
            <a:normAutofit/>
          </a:bodyPr>
          <a:lstStyle/>
          <a:p>
            <a:r>
              <a:rPr lang="nl-BE" sz="2600" dirty="0"/>
              <a:t>Berekening impact gebeurtenissen: ‘Totaal 5’</a:t>
            </a:r>
            <a:endParaRPr lang="en-BE" sz="2600" dirty="0"/>
          </a:p>
        </p:txBody>
      </p:sp>
      <p:sp>
        <p:nvSpPr>
          <p:cNvPr id="5" name="Rechthoek 4">
            <a:extLst>
              <a:ext uri="{FF2B5EF4-FFF2-40B4-BE49-F238E27FC236}">
                <a16:creationId xmlns:a16="http://schemas.microsoft.com/office/drawing/2014/main" id="{F4D87BAD-EE08-B5B8-16B7-E1D35D1E45B4}"/>
              </a:ext>
            </a:extLst>
          </p:cNvPr>
          <p:cNvSpPr/>
          <p:nvPr/>
        </p:nvSpPr>
        <p:spPr>
          <a:xfrm>
            <a:off x="1730649" y="4305511"/>
            <a:ext cx="8980213" cy="2019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19546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2E30EFD-A2C1-59A1-2532-193BD547887A}"/>
              </a:ext>
            </a:extLst>
          </p:cNvPr>
          <p:cNvPicPr>
            <a:picLocks noChangeAspect="1"/>
          </p:cNvPicPr>
          <p:nvPr/>
        </p:nvPicPr>
        <p:blipFill>
          <a:blip r:embed="rId3"/>
          <a:stretch>
            <a:fillRect/>
          </a:stretch>
        </p:blipFill>
        <p:spPr>
          <a:xfrm>
            <a:off x="1619250" y="2181225"/>
            <a:ext cx="8953500" cy="2495550"/>
          </a:xfrm>
          <a:prstGeom prst="rect">
            <a:avLst/>
          </a:prstGeom>
        </p:spPr>
      </p:pic>
      <p:sp>
        <p:nvSpPr>
          <p:cNvPr id="3" name="Title 2">
            <a:extLst>
              <a:ext uri="{FF2B5EF4-FFF2-40B4-BE49-F238E27FC236}">
                <a16:creationId xmlns:a16="http://schemas.microsoft.com/office/drawing/2014/main" id="{57D08FDF-9883-F873-D206-F2E926DF1FAE}"/>
              </a:ext>
            </a:extLst>
          </p:cNvPr>
          <p:cNvSpPr>
            <a:spLocks noGrp="1"/>
          </p:cNvSpPr>
          <p:nvPr>
            <p:ph type="title"/>
          </p:nvPr>
        </p:nvSpPr>
        <p:spPr>
          <a:xfrm>
            <a:off x="838200" y="681037"/>
            <a:ext cx="10515600" cy="609236"/>
          </a:xfrm>
        </p:spPr>
        <p:txBody>
          <a:bodyPr anchor="ctr">
            <a:normAutofit/>
          </a:bodyPr>
          <a:lstStyle/>
          <a:p>
            <a:r>
              <a:rPr lang="nl-BE" sz="2600" dirty="0"/>
              <a:t>Eindbudget op 50- jarige leeftijd</a:t>
            </a:r>
            <a:endParaRPr lang="en-BE" sz="2600" dirty="0"/>
          </a:p>
        </p:txBody>
      </p:sp>
      <p:sp>
        <p:nvSpPr>
          <p:cNvPr id="2" name="Rechthoek 1">
            <a:extLst>
              <a:ext uri="{FF2B5EF4-FFF2-40B4-BE49-F238E27FC236}">
                <a16:creationId xmlns:a16="http://schemas.microsoft.com/office/drawing/2014/main" id="{1DCA6CC6-6D6A-1031-7BED-693F80CF02AB}"/>
              </a:ext>
            </a:extLst>
          </p:cNvPr>
          <p:cNvSpPr/>
          <p:nvPr/>
        </p:nvSpPr>
        <p:spPr>
          <a:xfrm>
            <a:off x="6311406" y="4203845"/>
            <a:ext cx="4261343" cy="472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14024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D5221-2F54-821A-079D-BE2C996DDEDC}"/>
              </a:ext>
            </a:extLst>
          </p:cNvPr>
          <p:cNvSpPr>
            <a:spLocks noGrp="1"/>
          </p:cNvSpPr>
          <p:nvPr>
            <p:ph type="title"/>
          </p:nvPr>
        </p:nvSpPr>
        <p:spPr/>
        <p:txBody>
          <a:bodyPr/>
          <a:lstStyle/>
          <a:p>
            <a:r>
              <a:rPr lang="nl-BE" dirty="0">
                <a:latin typeface="Montserrat"/>
              </a:rPr>
              <a:t>Belangrijke kanttekeningen</a:t>
            </a:r>
            <a:endParaRPr lang="nl-BE" dirty="0"/>
          </a:p>
        </p:txBody>
      </p:sp>
      <p:sp>
        <p:nvSpPr>
          <p:cNvPr id="3" name="Tijdelijke aanduiding voor inhoud 2">
            <a:extLst>
              <a:ext uri="{FF2B5EF4-FFF2-40B4-BE49-F238E27FC236}">
                <a16:creationId xmlns:a16="http://schemas.microsoft.com/office/drawing/2014/main" id="{8125C101-9A26-318E-D944-9DA1BEF2EB8B}"/>
              </a:ext>
            </a:extLst>
          </p:cNvPr>
          <p:cNvSpPr>
            <a:spLocks noGrp="1"/>
          </p:cNvSpPr>
          <p:nvPr>
            <p:ph idx="1"/>
          </p:nvPr>
        </p:nvSpPr>
        <p:spPr>
          <a:xfrm>
            <a:off x="838200" y="1511300"/>
            <a:ext cx="10515600" cy="4351338"/>
          </a:xfrm>
        </p:spPr>
        <p:txBody>
          <a:bodyPr vert="horz" lIns="91440" tIns="45720" rIns="91440" bIns="45720" rtlCol="0" anchor="t">
            <a:normAutofit/>
          </a:bodyPr>
          <a:lstStyle/>
          <a:p>
            <a:pPr marL="0" indent="0">
              <a:buNone/>
            </a:pPr>
            <a:r>
              <a:rPr lang="nl-BE" dirty="0">
                <a:latin typeface="Montserrat"/>
              </a:rPr>
              <a:t>Huren versus kopen!</a:t>
            </a:r>
          </a:p>
          <a:p>
            <a:pPr marL="0" indent="0">
              <a:buNone/>
            </a:pPr>
            <a:r>
              <a:rPr lang="nl-BE" dirty="0">
                <a:latin typeface="Montserrat"/>
              </a:rPr>
              <a:t>Zowel op korte en lange termijn kunnen activa fors in waarde wijzigen.</a:t>
            </a:r>
            <a:endParaRPr lang="nl-BE" dirty="0"/>
          </a:p>
        </p:txBody>
      </p:sp>
      <p:pic>
        <p:nvPicPr>
          <p:cNvPr id="5" name="Tijdelijke aanduiding voor inhoud 4" descr="Afbeelding met grafiek&#10;&#10;Automatisch gegenereerde beschrijving">
            <a:extLst>
              <a:ext uri="{FF2B5EF4-FFF2-40B4-BE49-F238E27FC236}">
                <a16:creationId xmlns:a16="http://schemas.microsoft.com/office/drawing/2014/main" id="{B6DE3343-1DF6-C0DF-9C4C-0B70F7543516}"/>
              </a:ext>
            </a:extLst>
          </p:cNvPr>
          <p:cNvPicPr>
            <a:picLocks noChangeAspect="1"/>
          </p:cNvPicPr>
          <p:nvPr/>
        </p:nvPicPr>
        <p:blipFill>
          <a:blip r:embed="rId2"/>
          <a:stretch>
            <a:fillRect/>
          </a:stretch>
        </p:blipFill>
        <p:spPr>
          <a:xfrm>
            <a:off x="839518" y="2434050"/>
            <a:ext cx="6774851" cy="3446055"/>
          </a:xfrm>
          <a:prstGeom prst="rect">
            <a:avLst/>
          </a:prstGeom>
          <a:noFill/>
        </p:spPr>
      </p:pic>
      <p:sp>
        <p:nvSpPr>
          <p:cNvPr id="7" name="Tekstvak 6">
            <a:extLst>
              <a:ext uri="{FF2B5EF4-FFF2-40B4-BE49-F238E27FC236}">
                <a16:creationId xmlns:a16="http://schemas.microsoft.com/office/drawing/2014/main" id="{B9C41E32-D11A-0CD9-D92A-76B8E49C9946}"/>
              </a:ext>
            </a:extLst>
          </p:cNvPr>
          <p:cNvSpPr txBox="1"/>
          <p:nvPr/>
        </p:nvSpPr>
        <p:spPr>
          <a:xfrm>
            <a:off x="5859920" y="4368455"/>
            <a:ext cx="2404153" cy="1200329"/>
          </a:xfrm>
          <a:prstGeom prst="rect">
            <a:avLst/>
          </a:prstGeom>
          <a:noFill/>
        </p:spPr>
        <p:txBody>
          <a:bodyPr wrap="square" rtlCol="0">
            <a:spAutoFit/>
          </a:bodyPr>
          <a:lstStyle/>
          <a:p>
            <a:r>
              <a:rPr lang="nl-BE" dirty="0"/>
              <a:t>Bron: https://statbel.fgov.be/nl/themas/bouwen-wonen/vastgoedprijzen</a:t>
            </a:r>
          </a:p>
        </p:txBody>
      </p:sp>
    </p:spTree>
    <p:extLst>
      <p:ext uri="{BB962C8B-B14F-4D97-AF65-F5344CB8AC3E}">
        <p14:creationId xmlns:p14="http://schemas.microsoft.com/office/powerpoint/2010/main" val="2613837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678A6-3C89-477D-6698-9D6880DB6CB6}"/>
              </a:ext>
            </a:extLst>
          </p:cNvPr>
          <p:cNvSpPr>
            <a:spLocks noGrp="1"/>
          </p:cNvSpPr>
          <p:nvPr>
            <p:ph type="title"/>
          </p:nvPr>
        </p:nvSpPr>
        <p:spPr/>
        <p:txBody>
          <a:bodyPr/>
          <a:lstStyle/>
          <a:p>
            <a:r>
              <a:rPr lang="nl-NL">
                <a:latin typeface="Montserrat"/>
              </a:rPr>
              <a:t>Nabespreking/Reflectie</a:t>
            </a:r>
            <a:endParaRPr lang="nl-NL"/>
          </a:p>
        </p:txBody>
      </p:sp>
      <p:sp>
        <p:nvSpPr>
          <p:cNvPr id="3" name="Tijdelijke aanduiding voor inhoud 2">
            <a:extLst>
              <a:ext uri="{FF2B5EF4-FFF2-40B4-BE49-F238E27FC236}">
                <a16:creationId xmlns:a16="http://schemas.microsoft.com/office/drawing/2014/main" id="{F7AF578B-BC6E-633B-3CFD-EBCA8047E8C5}"/>
              </a:ext>
            </a:extLst>
          </p:cNvPr>
          <p:cNvSpPr>
            <a:spLocks noGrp="1"/>
          </p:cNvSpPr>
          <p:nvPr>
            <p:ph idx="1"/>
          </p:nvPr>
        </p:nvSpPr>
        <p:spPr>
          <a:xfrm>
            <a:off x="838200" y="1825625"/>
            <a:ext cx="10846279" cy="4351338"/>
          </a:xfrm>
        </p:spPr>
        <p:txBody>
          <a:bodyPr vert="horz" lIns="91440" tIns="45720" rIns="91440" bIns="45720" rtlCol="0" anchor="t">
            <a:normAutofit/>
          </a:bodyPr>
          <a:lstStyle/>
          <a:p>
            <a:pPr marL="0" indent="0">
              <a:buNone/>
            </a:pPr>
            <a:r>
              <a:rPr lang="nl-NL">
                <a:latin typeface="Montserrat"/>
              </a:rPr>
              <a:t>    </a:t>
            </a:r>
            <a:r>
              <a:rPr lang="nl-NL" b="1" i="1">
                <a:latin typeface="Montserrat"/>
              </a:rPr>
              <a:t>Money </a:t>
            </a:r>
            <a:r>
              <a:rPr lang="nl-NL" b="1" i="1" err="1">
                <a:latin typeface="Montserrat"/>
              </a:rPr>
              <a:t>may</a:t>
            </a:r>
            <a:r>
              <a:rPr lang="nl-NL" b="1" i="1">
                <a:latin typeface="Montserrat"/>
              </a:rPr>
              <a:t> </a:t>
            </a:r>
            <a:r>
              <a:rPr lang="nl-NL" b="1" i="1" err="1">
                <a:latin typeface="Montserrat"/>
              </a:rPr>
              <a:t>not</a:t>
            </a:r>
            <a:r>
              <a:rPr lang="nl-NL" b="1" i="1">
                <a:latin typeface="Montserrat"/>
              </a:rPr>
              <a:t> </a:t>
            </a:r>
            <a:r>
              <a:rPr lang="nl-NL" b="1" i="1" err="1">
                <a:latin typeface="Montserrat"/>
              </a:rPr>
              <a:t>buy</a:t>
            </a:r>
            <a:r>
              <a:rPr lang="nl-NL" b="1" i="1">
                <a:latin typeface="Montserrat"/>
              </a:rPr>
              <a:t> </a:t>
            </a:r>
            <a:r>
              <a:rPr lang="nl-NL" b="1" i="1" err="1">
                <a:latin typeface="Montserrat"/>
              </a:rPr>
              <a:t>happiness</a:t>
            </a:r>
            <a:r>
              <a:rPr lang="nl-NL" b="1" i="1">
                <a:latin typeface="Montserrat"/>
              </a:rPr>
              <a:t>, but </a:t>
            </a:r>
            <a:r>
              <a:rPr lang="nl-NL" b="1" i="1" err="1">
                <a:latin typeface="Montserrat"/>
              </a:rPr>
              <a:t>it</a:t>
            </a:r>
            <a:r>
              <a:rPr lang="nl-NL" b="1" i="1">
                <a:latin typeface="Montserrat"/>
              </a:rPr>
              <a:t> </a:t>
            </a:r>
            <a:r>
              <a:rPr lang="nl-NL" b="1" i="1" err="1">
                <a:latin typeface="Montserrat"/>
              </a:rPr>
              <a:t>sure</a:t>
            </a:r>
            <a:r>
              <a:rPr lang="nl-NL" b="1" i="1">
                <a:latin typeface="Montserrat"/>
              </a:rPr>
              <a:t> </a:t>
            </a:r>
            <a:r>
              <a:rPr lang="nl-NL" b="1" i="1" err="1">
                <a:latin typeface="Montserrat"/>
              </a:rPr>
              <a:t>makes</a:t>
            </a:r>
            <a:r>
              <a:rPr lang="nl-NL" b="1" i="1">
                <a:latin typeface="Montserrat"/>
              </a:rPr>
              <a:t> </a:t>
            </a:r>
            <a:r>
              <a:rPr lang="nl-NL" b="1" i="1" err="1">
                <a:latin typeface="Montserrat"/>
              </a:rPr>
              <a:t>budgetting</a:t>
            </a:r>
            <a:r>
              <a:rPr lang="nl-NL" b="1" i="1">
                <a:latin typeface="Montserrat"/>
              </a:rPr>
              <a:t> a lot </a:t>
            </a:r>
            <a:r>
              <a:rPr lang="nl-NL" b="1" i="1" err="1">
                <a:latin typeface="Montserrat"/>
              </a:rPr>
              <a:t>easier</a:t>
            </a:r>
            <a:r>
              <a:rPr lang="nl-NL" b="1" i="1">
                <a:latin typeface="Montserrat"/>
              </a:rPr>
              <a:t>.</a:t>
            </a:r>
            <a:endParaRPr lang="nl-NL" b="1" i="1"/>
          </a:p>
        </p:txBody>
      </p:sp>
      <p:pic>
        <p:nvPicPr>
          <p:cNvPr id="4" name="Afbeelding 4" descr="Afbeelding met roze&#10;&#10;Automatisch gegenereerde beschrijving">
            <a:extLst>
              <a:ext uri="{FF2B5EF4-FFF2-40B4-BE49-F238E27FC236}">
                <a16:creationId xmlns:a16="http://schemas.microsoft.com/office/drawing/2014/main" id="{61E9258B-4BF7-84A3-29D1-27AA2F93E4A5}"/>
              </a:ext>
            </a:extLst>
          </p:cNvPr>
          <p:cNvPicPr>
            <a:picLocks noChangeAspect="1"/>
          </p:cNvPicPr>
          <p:nvPr/>
        </p:nvPicPr>
        <p:blipFill>
          <a:blip r:embed="rId2"/>
          <a:stretch>
            <a:fillRect/>
          </a:stretch>
        </p:blipFill>
        <p:spPr>
          <a:xfrm>
            <a:off x="8384498" y="3048237"/>
            <a:ext cx="2743200" cy="2610311"/>
          </a:xfrm>
          <a:prstGeom prst="rect">
            <a:avLst/>
          </a:prstGeom>
        </p:spPr>
      </p:pic>
      <p:pic>
        <p:nvPicPr>
          <p:cNvPr id="5" name="Afbeelding 5" descr="Afbeelding met tekst&#10;&#10;Automatisch gegenereerde beschrijving">
            <a:extLst>
              <a:ext uri="{FF2B5EF4-FFF2-40B4-BE49-F238E27FC236}">
                <a16:creationId xmlns:a16="http://schemas.microsoft.com/office/drawing/2014/main" id="{43EA51A4-97C6-5D42-A511-461D44FF8990}"/>
              </a:ext>
            </a:extLst>
          </p:cNvPr>
          <p:cNvPicPr>
            <a:picLocks noChangeAspect="1"/>
          </p:cNvPicPr>
          <p:nvPr/>
        </p:nvPicPr>
        <p:blipFill>
          <a:blip r:embed="rId3"/>
          <a:stretch>
            <a:fillRect/>
          </a:stretch>
        </p:blipFill>
        <p:spPr>
          <a:xfrm>
            <a:off x="1162312" y="3046807"/>
            <a:ext cx="2381250" cy="2381250"/>
          </a:xfrm>
          <a:prstGeom prst="rect">
            <a:avLst/>
          </a:prstGeom>
        </p:spPr>
      </p:pic>
      <p:pic>
        <p:nvPicPr>
          <p:cNvPr id="6" name="Afbeelding 6" descr="Afbeelding met persoon, klein, groen, peuter&#10;&#10;Automatisch gegenereerde beschrijving">
            <a:extLst>
              <a:ext uri="{FF2B5EF4-FFF2-40B4-BE49-F238E27FC236}">
                <a16:creationId xmlns:a16="http://schemas.microsoft.com/office/drawing/2014/main" id="{32FB9398-3E9B-0298-2131-A5D9727981BF}"/>
              </a:ext>
            </a:extLst>
          </p:cNvPr>
          <p:cNvPicPr>
            <a:picLocks noChangeAspect="1"/>
          </p:cNvPicPr>
          <p:nvPr/>
        </p:nvPicPr>
        <p:blipFill>
          <a:blip r:embed="rId4"/>
          <a:stretch>
            <a:fillRect/>
          </a:stretch>
        </p:blipFill>
        <p:spPr>
          <a:xfrm>
            <a:off x="4724400" y="2625318"/>
            <a:ext cx="2743200" cy="3481137"/>
          </a:xfrm>
          <a:prstGeom prst="rect">
            <a:avLst/>
          </a:prstGeom>
        </p:spPr>
      </p:pic>
    </p:spTree>
    <p:extLst>
      <p:ext uri="{BB962C8B-B14F-4D97-AF65-F5344CB8AC3E}">
        <p14:creationId xmlns:p14="http://schemas.microsoft.com/office/powerpoint/2010/main" val="1710423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ECE59E-9BC0-438D-690F-21A24063F1A0}"/>
              </a:ext>
            </a:extLst>
          </p:cNvPr>
          <p:cNvSpPr>
            <a:spLocks noGrp="1"/>
          </p:cNvSpPr>
          <p:nvPr>
            <p:ph type="title"/>
          </p:nvPr>
        </p:nvSpPr>
        <p:spPr/>
        <p:txBody>
          <a:bodyPr/>
          <a:lstStyle/>
          <a:p>
            <a:r>
              <a:rPr lang="nl-BE"/>
              <a:t>Nabespreking/Reflectie </a:t>
            </a:r>
            <a:endParaRPr lang="en-BE"/>
          </a:p>
        </p:txBody>
      </p:sp>
      <p:sp>
        <p:nvSpPr>
          <p:cNvPr id="2" name="Text Placeholder 1">
            <a:extLst>
              <a:ext uri="{FF2B5EF4-FFF2-40B4-BE49-F238E27FC236}">
                <a16:creationId xmlns:a16="http://schemas.microsoft.com/office/drawing/2014/main" id="{887ADE1D-B8A9-78C1-A4E5-AC6A17E1BD45}"/>
              </a:ext>
            </a:extLst>
          </p:cNvPr>
          <p:cNvSpPr>
            <a:spLocks noGrp="1"/>
          </p:cNvSpPr>
          <p:nvPr>
            <p:ph idx="1"/>
          </p:nvPr>
        </p:nvSpPr>
        <p:spPr/>
        <p:txBody>
          <a:bodyPr>
            <a:normAutofit fontScale="70000" lnSpcReduction="20000"/>
          </a:bodyPr>
          <a:lstStyle/>
          <a:p>
            <a:pPr marL="0" indent="0" algn="l">
              <a:buNone/>
            </a:pPr>
            <a:r>
              <a:rPr lang="nl-BE" b="1" i="0" u="none" strike="noStrike" baseline="0" dirty="0">
                <a:latin typeface="Montserrat-SemiBold"/>
              </a:rPr>
              <a:t>WAT IS ER GEBEURD?</a:t>
            </a:r>
          </a:p>
          <a:p>
            <a:pPr marL="0" indent="0" algn="l">
              <a:buNone/>
            </a:pPr>
            <a:endParaRPr lang="nl-BE" b="1" i="0" u="none" strike="noStrike" baseline="0" dirty="0">
              <a:latin typeface="Montserrat-SemiBold"/>
            </a:endParaRPr>
          </a:p>
          <a:p>
            <a:pPr algn="l"/>
            <a:r>
              <a:rPr lang="nl-BE" b="0" i="0" u="none" strike="noStrike" baseline="0" dirty="0">
                <a:latin typeface="Montserrat-Regular"/>
              </a:rPr>
              <a:t>Wat is jullie eindbudget na de tweede werkfase?</a:t>
            </a:r>
          </a:p>
          <a:p>
            <a:pPr algn="l"/>
            <a:r>
              <a:rPr lang="nl-BE" b="0" i="0" u="none" strike="noStrike" baseline="0" dirty="0">
                <a:latin typeface="Montserrat-Regular"/>
              </a:rPr>
              <a:t>Wat maakt dat je dit resultaat had? Wat had de grootste impact?</a:t>
            </a:r>
          </a:p>
          <a:p>
            <a:pPr algn="l"/>
            <a:r>
              <a:rPr lang="nl-BE" b="0" i="0" u="none" strike="noStrike" baseline="0" dirty="0">
                <a:latin typeface="Montserrat-Regular"/>
              </a:rPr>
              <a:t>Welke gebeurteniskaarten hadden een grote invloed op het eindresultaat?</a:t>
            </a:r>
          </a:p>
          <a:p>
            <a:pPr algn="l"/>
            <a:r>
              <a:rPr lang="nl-BE" b="0" i="0" u="none" strike="noStrike" baseline="0" dirty="0">
                <a:latin typeface="Montserrat-Regular"/>
              </a:rPr>
              <a:t>Welke keuzes hadden een positieve/negatieve impact?</a:t>
            </a:r>
          </a:p>
          <a:p>
            <a:pPr algn="l"/>
            <a:r>
              <a:rPr lang="nl-BE" b="0" i="0" u="none" strike="noStrike" baseline="0" dirty="0">
                <a:latin typeface="Montserrat-Regular"/>
              </a:rPr>
              <a:t>Wat zou je anders doen?</a:t>
            </a:r>
          </a:p>
          <a:p>
            <a:pPr algn="l"/>
            <a:endParaRPr lang="nl-BE" b="0" i="0" u="none" strike="noStrike" baseline="0" dirty="0">
              <a:latin typeface="Montserrat-Regular"/>
            </a:endParaRPr>
          </a:p>
          <a:p>
            <a:pPr algn="l"/>
            <a:r>
              <a:rPr lang="nl-BE" b="0" i="0" u="none" strike="noStrike" baseline="0" dirty="0">
                <a:latin typeface="Montserrat-Regular"/>
              </a:rPr>
              <a:t>Had je de andere </a:t>
            </a:r>
            <a:r>
              <a:rPr lang="nl-BE" b="0" i="0" u="none" strike="noStrike" baseline="0" dirty="0" err="1">
                <a:latin typeface="Montserrat-Regular"/>
              </a:rPr>
              <a:t>leefkosten</a:t>
            </a:r>
            <a:r>
              <a:rPr lang="nl-BE" b="0" i="0" u="none" strike="noStrike" baseline="0" dirty="0">
                <a:latin typeface="Montserrat-Regular"/>
              </a:rPr>
              <a:t> lager of hoger verwacht?</a:t>
            </a:r>
          </a:p>
          <a:p>
            <a:pPr algn="l"/>
            <a:r>
              <a:rPr lang="nl-BE" b="0" i="0" u="none" strike="noStrike" baseline="0" dirty="0">
                <a:latin typeface="Montserrat-Regular"/>
              </a:rPr>
              <a:t>Welke uitgaven hebben je verrast?</a:t>
            </a:r>
          </a:p>
          <a:p>
            <a:pPr algn="l"/>
            <a:r>
              <a:rPr lang="nl-BE" b="0" i="0" u="none" strike="noStrike" baseline="0" dirty="0">
                <a:latin typeface="Montserrat-Regular"/>
              </a:rPr>
              <a:t>Welke uitgaven zouden er eigenlijk zelfs nog hoger kunnen zijn?</a:t>
            </a:r>
          </a:p>
          <a:p>
            <a:r>
              <a:rPr lang="nl-BE" b="0" i="0" u="none" strike="noStrike" baseline="0" dirty="0">
                <a:latin typeface="Montserrat-Regular"/>
              </a:rPr>
              <a:t>Vergelijk eventueel de levenslopen van dezelfde </a:t>
            </a:r>
            <a:r>
              <a:rPr lang="nl-BE" dirty="0">
                <a:latin typeface="Montserrat-Regular"/>
              </a:rPr>
              <a:t>personages. </a:t>
            </a:r>
          </a:p>
          <a:p>
            <a:r>
              <a:rPr lang="nl-BE" dirty="0">
                <a:latin typeface="Montserrat-Regular"/>
              </a:rPr>
              <a:t>Is dit een realistisch eindresultaat? Zijn er zaken die niet aan bod kwamen?</a:t>
            </a:r>
          </a:p>
          <a:p>
            <a:pPr algn="l"/>
            <a:endParaRPr lang="nl-BE" sz="1000" b="0" i="0" u="none" strike="noStrike" baseline="0" dirty="0">
              <a:latin typeface="Montserrat-Regular"/>
            </a:endParaRPr>
          </a:p>
          <a:p>
            <a:pPr algn="l"/>
            <a:r>
              <a:rPr lang="nl-BE" sz="1400" b="0" i="0" u="none" strike="noStrike" baseline="0" dirty="0">
                <a:latin typeface="Montserrat-Regular"/>
              </a:rPr>
              <a:t>…</a:t>
            </a:r>
          </a:p>
          <a:p>
            <a:pPr marL="0" indent="0" algn="l">
              <a:buNone/>
            </a:pPr>
            <a:r>
              <a:rPr lang="nl-BE" sz="1000" b="0" i="0" u="none" strike="noStrike" baseline="0" dirty="0">
                <a:latin typeface="Montserrat-Regular"/>
              </a:rPr>
              <a:t>  </a:t>
            </a:r>
            <a:endParaRPr lang="en-BE" sz="1000" dirty="0"/>
          </a:p>
        </p:txBody>
      </p:sp>
    </p:spTree>
    <p:extLst>
      <p:ext uri="{BB962C8B-B14F-4D97-AF65-F5344CB8AC3E}">
        <p14:creationId xmlns:p14="http://schemas.microsoft.com/office/powerpoint/2010/main" val="10237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98D87-987C-99BD-A8D4-3FA4882BF9BA}"/>
              </a:ext>
            </a:extLst>
          </p:cNvPr>
          <p:cNvSpPr>
            <a:spLocks noGrp="1"/>
          </p:cNvSpPr>
          <p:nvPr>
            <p:ph type="body" sz="quarter" idx="13"/>
          </p:nvPr>
        </p:nvSpPr>
        <p:spPr>
          <a:xfrm>
            <a:off x="831850" y="4917895"/>
            <a:ext cx="10529977" cy="1237172"/>
          </a:xfrm>
        </p:spPr>
        <p:txBody>
          <a:bodyPr vert="horz" lIns="540000" tIns="36000" rIns="91440" bIns="36000" rtlCol="0" anchor="t">
            <a:normAutofit/>
          </a:bodyPr>
          <a:lstStyle/>
          <a:p>
            <a:r>
              <a:rPr lang="nl-BE" i="1">
                <a:latin typeface="Montserrat"/>
              </a:rPr>
              <a:t>Neem even de tijd om je in te leven in je personage!</a:t>
            </a:r>
            <a:endParaRPr lang="nl-BE" i="1"/>
          </a:p>
        </p:txBody>
      </p:sp>
      <p:sp>
        <p:nvSpPr>
          <p:cNvPr id="3" name="Title 2">
            <a:extLst>
              <a:ext uri="{FF2B5EF4-FFF2-40B4-BE49-F238E27FC236}">
                <a16:creationId xmlns:a16="http://schemas.microsoft.com/office/drawing/2014/main" id="{6D765E52-EB3C-3CF4-06BB-764D160493B0}"/>
              </a:ext>
            </a:extLst>
          </p:cNvPr>
          <p:cNvSpPr>
            <a:spLocks noGrp="1"/>
          </p:cNvSpPr>
          <p:nvPr>
            <p:ph type="title"/>
          </p:nvPr>
        </p:nvSpPr>
        <p:spPr/>
        <p:txBody>
          <a:bodyPr>
            <a:normAutofit/>
          </a:bodyPr>
          <a:lstStyle/>
          <a:p>
            <a:r>
              <a:rPr lang="nl-BE" dirty="0">
                <a:latin typeface="Montserrat"/>
              </a:rPr>
              <a:t>Studentenfase 						       </a:t>
            </a:r>
            <a:r>
              <a:rPr lang="nl-BE" sz="1800" b="0" dirty="0">
                <a:latin typeface="Montserrat"/>
                <a:sym typeface="Wingdings" panose="05000000000000000000" pitchFamily="2" charset="2"/>
              </a:rPr>
              <a:t> </a:t>
            </a:r>
            <a:r>
              <a:rPr lang="nl-BE" sz="1800" b="0" dirty="0">
                <a:latin typeface="Montserrat"/>
              </a:rPr>
              <a:t>15 – 20 min.</a:t>
            </a:r>
            <a:endParaRPr lang="en-BE" b="0" dirty="0">
              <a:latin typeface="Montserrat"/>
            </a:endParaRPr>
          </a:p>
        </p:txBody>
      </p:sp>
      <p:sp>
        <p:nvSpPr>
          <p:cNvPr id="4" name="Text Placeholder 3">
            <a:extLst>
              <a:ext uri="{FF2B5EF4-FFF2-40B4-BE49-F238E27FC236}">
                <a16:creationId xmlns:a16="http://schemas.microsoft.com/office/drawing/2014/main" id="{04AFB2F3-2E89-008D-0B9C-7CE9445183B7}"/>
              </a:ext>
            </a:extLst>
          </p:cNvPr>
          <p:cNvSpPr>
            <a:spLocks noGrp="1"/>
          </p:cNvSpPr>
          <p:nvPr>
            <p:ph type="body" sz="quarter" idx="14"/>
          </p:nvPr>
        </p:nvSpPr>
        <p:spPr/>
        <p:txBody>
          <a:bodyPr vert="horz" lIns="91440" tIns="45720" rIns="91440" bIns="45720" rtlCol="0" anchor="t">
            <a:normAutofit fontScale="92500" lnSpcReduction="10000"/>
          </a:bodyPr>
          <a:lstStyle/>
          <a:p>
            <a:r>
              <a:rPr lang="nl-BE" dirty="0">
                <a:latin typeface="Montserrat"/>
              </a:rPr>
              <a:t>Bekijk </a:t>
            </a:r>
            <a:r>
              <a:rPr lang="nl-BE" dirty="0">
                <a:latin typeface="Montserrat"/>
                <a:hlinkClick r:id="rId3" action="ppaction://hlinksldjump"/>
              </a:rPr>
              <a:t>jouw personagefiche </a:t>
            </a:r>
            <a:r>
              <a:rPr lang="nl-BE" dirty="0">
                <a:latin typeface="Montserrat"/>
              </a:rPr>
              <a:t>en de topics op die fiche.</a:t>
            </a:r>
          </a:p>
          <a:p>
            <a:endParaRPr lang="nl-BE"/>
          </a:p>
          <a:p>
            <a:r>
              <a:rPr lang="nl-BE" dirty="0">
                <a:latin typeface="Montserrat"/>
              </a:rPr>
              <a:t>Maak jouw </a:t>
            </a:r>
            <a:r>
              <a:rPr lang="nl-BE" dirty="0">
                <a:latin typeface="Montserrat"/>
                <a:hlinkClick r:id="rId4" action="ppaction://hlinksldjump"/>
              </a:rPr>
              <a:t>persoonlijke keuzes m. b. t. je vrije tijdsbesteding </a:t>
            </a:r>
            <a:r>
              <a:rPr lang="nl-BE" dirty="0">
                <a:latin typeface="Montserrat"/>
              </a:rPr>
              <a:t>op de 2</a:t>
            </a:r>
            <a:r>
              <a:rPr lang="nl-BE" baseline="30000" dirty="0">
                <a:latin typeface="Montserrat"/>
              </a:rPr>
              <a:t>de</a:t>
            </a:r>
            <a:r>
              <a:rPr lang="nl-BE" dirty="0">
                <a:latin typeface="Montserrat"/>
              </a:rPr>
              <a:t> pagina:</a:t>
            </a:r>
          </a:p>
          <a:p>
            <a:endParaRPr lang="nl-BE" sz="900"/>
          </a:p>
          <a:p>
            <a:pPr lvl="1"/>
            <a:r>
              <a:rPr lang="nl-BE" dirty="0">
                <a:latin typeface="Montserrat"/>
              </a:rPr>
              <a:t>Duid zelf </a:t>
            </a:r>
            <a:r>
              <a:rPr lang="nl-BE" b="1" dirty="0">
                <a:latin typeface="Montserrat"/>
              </a:rPr>
              <a:t>3 keuzes</a:t>
            </a:r>
            <a:r>
              <a:rPr lang="nl-BE" dirty="0">
                <a:latin typeface="Montserrat"/>
              </a:rPr>
              <a:t> aan: waaraan zal jouw personage vrije tijd spenderen?</a:t>
            </a:r>
          </a:p>
          <a:p>
            <a:pPr marL="685800" marR="0" lvl="1" indent="-228600" algn="l" defTabSz="914400" rtl="0" eaLnBrk="1" fontAlgn="auto" latinLnBrk="0" hangingPunct="1">
              <a:lnSpc>
                <a:spcPct val="90000"/>
              </a:lnSpc>
              <a:spcBef>
                <a:spcPts val="500"/>
              </a:spcBef>
              <a:spcAft>
                <a:spcPts val="0"/>
              </a:spcAft>
              <a:buClr>
                <a:srgbClr val="EC8563"/>
              </a:buClr>
              <a:buSzTx/>
              <a:buFont typeface="Arial" panose="020B0604020202020204" pitchFamily="34" charset="0"/>
              <a:buChar char="•"/>
              <a:tabLst/>
              <a:defRPr/>
            </a:pPr>
            <a:r>
              <a:rPr lang="nl-BE" dirty="0">
                <a:latin typeface="Montserrat"/>
              </a:rPr>
              <a:t>2 keuzes werden reeds gemaakt</a:t>
            </a:r>
          </a:p>
          <a:p>
            <a:pPr lvl="1"/>
            <a:endParaRPr lang="nl-BE"/>
          </a:p>
          <a:p>
            <a:r>
              <a:rPr lang="nl-BE" dirty="0">
                <a:latin typeface="Montserrat"/>
              </a:rPr>
              <a:t>Op termijn zal je worden geconfronteerd met de gevolgen van jouw keuze.</a:t>
            </a:r>
            <a:endParaRPr lang="en-BE" dirty="0">
              <a:latin typeface="Montserrat"/>
            </a:endParaRPr>
          </a:p>
          <a:p>
            <a:pPr marL="0" indent="0">
              <a:buNone/>
            </a:pPr>
            <a:endParaRPr lang="nl-BE"/>
          </a:p>
          <a:p>
            <a:endParaRPr lang="en-BE"/>
          </a:p>
        </p:txBody>
      </p:sp>
    </p:spTree>
    <p:extLst>
      <p:ext uri="{BB962C8B-B14F-4D97-AF65-F5344CB8AC3E}">
        <p14:creationId xmlns:p14="http://schemas.microsoft.com/office/powerpoint/2010/main" val="84835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A855-C8BC-8A54-47F1-C1E8A86D314C}"/>
              </a:ext>
            </a:extLst>
          </p:cNvPr>
          <p:cNvSpPr>
            <a:spLocks noGrp="1"/>
          </p:cNvSpPr>
          <p:nvPr>
            <p:ph type="title"/>
          </p:nvPr>
        </p:nvSpPr>
        <p:spPr>
          <a:xfrm>
            <a:off x="838200" y="681037"/>
            <a:ext cx="10515600" cy="609236"/>
          </a:xfrm>
        </p:spPr>
        <p:txBody>
          <a:bodyPr anchor="ctr">
            <a:normAutofit/>
          </a:bodyPr>
          <a:lstStyle/>
          <a:p>
            <a:r>
              <a:rPr lang="nl-BE"/>
              <a:t>Voorbeeld personagefiche </a:t>
            </a:r>
            <a:r>
              <a:rPr lang="nl-BE" b="0"/>
              <a:t>(voorzijde)</a:t>
            </a:r>
            <a:endParaRPr lang="en-BE" b="0"/>
          </a:p>
        </p:txBody>
      </p:sp>
      <p:pic>
        <p:nvPicPr>
          <p:cNvPr id="3" name="Afbeelding 4" descr="Afbeelding met tafel&#10;&#10;Automatisch gegenereerde beschrijving">
            <a:extLst>
              <a:ext uri="{FF2B5EF4-FFF2-40B4-BE49-F238E27FC236}">
                <a16:creationId xmlns:a16="http://schemas.microsoft.com/office/drawing/2014/main" id="{003A4013-356B-5805-E1A3-4140A5837A55}"/>
              </a:ext>
            </a:extLst>
          </p:cNvPr>
          <p:cNvPicPr>
            <a:picLocks noGrp="1" noChangeAspect="1"/>
          </p:cNvPicPr>
          <p:nvPr>
            <p:ph idx="1"/>
          </p:nvPr>
        </p:nvPicPr>
        <p:blipFill>
          <a:blip r:embed="rId2"/>
          <a:stretch>
            <a:fillRect/>
          </a:stretch>
        </p:blipFill>
        <p:spPr>
          <a:xfrm>
            <a:off x="2232193" y="1293663"/>
            <a:ext cx="7181273" cy="5084583"/>
          </a:xfrm>
          <a:noFill/>
        </p:spPr>
      </p:pic>
    </p:spTree>
    <p:extLst>
      <p:ext uri="{BB962C8B-B14F-4D97-AF65-F5344CB8AC3E}">
        <p14:creationId xmlns:p14="http://schemas.microsoft.com/office/powerpoint/2010/main" val="1354978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A855-C8BC-8A54-47F1-C1E8A86D314C}"/>
              </a:ext>
            </a:extLst>
          </p:cNvPr>
          <p:cNvSpPr>
            <a:spLocks noGrp="1"/>
          </p:cNvSpPr>
          <p:nvPr>
            <p:ph type="title"/>
          </p:nvPr>
        </p:nvSpPr>
        <p:spPr>
          <a:xfrm>
            <a:off x="838200" y="681037"/>
            <a:ext cx="10515600" cy="609236"/>
          </a:xfrm>
        </p:spPr>
        <p:txBody>
          <a:bodyPr anchor="ctr">
            <a:normAutofit/>
          </a:bodyPr>
          <a:lstStyle/>
          <a:p>
            <a:r>
              <a:rPr lang="nl-BE"/>
              <a:t>Voorbeeld personagefiche </a:t>
            </a:r>
            <a:r>
              <a:rPr lang="nl-BE" b="0"/>
              <a:t>(achterzijde)</a:t>
            </a:r>
            <a:endParaRPr lang="en-BE" b="0"/>
          </a:p>
        </p:txBody>
      </p:sp>
      <p:pic>
        <p:nvPicPr>
          <p:cNvPr id="5" name="Afbeelding 5" descr="Afbeelding met tafel&#10;&#10;Automatisch gegenereerde beschrijving">
            <a:extLst>
              <a:ext uri="{FF2B5EF4-FFF2-40B4-BE49-F238E27FC236}">
                <a16:creationId xmlns:a16="http://schemas.microsoft.com/office/drawing/2014/main" id="{16C59DCE-2BDF-12AE-0B93-1045E4EDBFE5}"/>
              </a:ext>
            </a:extLst>
          </p:cNvPr>
          <p:cNvPicPr>
            <a:picLocks noGrp="1" noChangeAspect="1"/>
          </p:cNvPicPr>
          <p:nvPr>
            <p:ph idx="1"/>
          </p:nvPr>
        </p:nvPicPr>
        <p:blipFill>
          <a:blip r:embed="rId2"/>
          <a:stretch>
            <a:fillRect/>
          </a:stretch>
        </p:blipFill>
        <p:spPr>
          <a:xfrm>
            <a:off x="1891808" y="1825625"/>
            <a:ext cx="8408383" cy="4351338"/>
          </a:xfrm>
          <a:noFill/>
        </p:spPr>
      </p:pic>
    </p:spTree>
    <p:extLst>
      <p:ext uri="{BB962C8B-B14F-4D97-AF65-F5344CB8AC3E}">
        <p14:creationId xmlns:p14="http://schemas.microsoft.com/office/powerpoint/2010/main" val="292464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3188B-1553-2ABC-9179-0A8CB647317A}"/>
              </a:ext>
            </a:extLst>
          </p:cNvPr>
          <p:cNvSpPr>
            <a:spLocks noGrp="1"/>
          </p:cNvSpPr>
          <p:nvPr>
            <p:ph type="body" sz="quarter" idx="13"/>
          </p:nvPr>
        </p:nvSpPr>
        <p:spPr/>
        <p:txBody>
          <a:bodyPr vert="horz" lIns="540000" tIns="36000" rIns="91440" bIns="36000" rtlCol="0" anchor="t">
            <a:normAutofit/>
          </a:bodyPr>
          <a:lstStyle/>
          <a:p>
            <a:r>
              <a:rPr lang="nl-BE" i="1"/>
              <a:t>We werken gestructureerd en systematisch.</a:t>
            </a:r>
          </a:p>
          <a:p>
            <a:r>
              <a:rPr lang="nl-BE" i="1">
                <a:latin typeface="Montserrat"/>
              </a:rPr>
              <a:t>Als het te snel gaat, geef je een teken aan de leerkracht. </a:t>
            </a:r>
            <a:endParaRPr lang="en-BE" i="1"/>
          </a:p>
        </p:txBody>
      </p:sp>
      <p:sp>
        <p:nvSpPr>
          <p:cNvPr id="3" name="Title 2">
            <a:extLst>
              <a:ext uri="{FF2B5EF4-FFF2-40B4-BE49-F238E27FC236}">
                <a16:creationId xmlns:a16="http://schemas.microsoft.com/office/drawing/2014/main" id="{F3C09791-06D1-31A3-F6F7-2DB77C760508}"/>
              </a:ext>
            </a:extLst>
          </p:cNvPr>
          <p:cNvSpPr>
            <a:spLocks noGrp="1"/>
          </p:cNvSpPr>
          <p:nvPr>
            <p:ph type="title"/>
          </p:nvPr>
        </p:nvSpPr>
        <p:spPr>
          <a:xfrm>
            <a:off x="831850" y="687541"/>
            <a:ext cx="10515600" cy="609236"/>
          </a:xfrm>
        </p:spPr>
        <p:txBody>
          <a:bodyPr>
            <a:normAutofit fontScale="90000"/>
          </a:bodyPr>
          <a:lstStyle/>
          <a:p>
            <a:r>
              <a:rPr lang="nl-BE" sz="3100">
                <a:latin typeface="Montserrat"/>
              </a:rPr>
              <a:t>Werkfase 1 </a:t>
            </a:r>
            <a:r>
              <a:rPr lang="nl-BE" sz="2000" b="0">
                <a:latin typeface="Montserrat"/>
              </a:rPr>
              <a:t>(leeftijd: +/-20 – 30 jaar) </a:t>
            </a:r>
            <a:r>
              <a:rPr lang="nl-BE" sz="2000" b="0">
                <a:latin typeface="Montserrat"/>
                <a:sym typeface="Wingdings" panose="05000000000000000000" pitchFamily="2" charset="2"/>
              </a:rPr>
              <a:t>                                                       </a:t>
            </a:r>
            <a:r>
              <a:rPr lang="nl-BE" sz="2000" b="0">
                <a:latin typeface="Montserrat"/>
              </a:rPr>
              <a:t> </a:t>
            </a:r>
            <a:r>
              <a:rPr lang="nl-BE" sz="2000" b="0">
                <a:latin typeface="Montserrat"/>
                <a:sym typeface="Wingdings" panose="05000000000000000000" pitchFamily="2" charset="2"/>
              </a:rPr>
              <a:t> </a:t>
            </a:r>
            <a:r>
              <a:rPr lang="nl-BE" sz="2000" b="0">
                <a:latin typeface="Montserrat"/>
              </a:rPr>
              <a:t>25 – 30 minuten</a:t>
            </a:r>
            <a:endParaRPr lang="en-BE" sz="2000" b="0">
              <a:latin typeface="Montserrat"/>
            </a:endParaRPr>
          </a:p>
        </p:txBody>
      </p:sp>
      <p:sp>
        <p:nvSpPr>
          <p:cNvPr id="4" name="Text Placeholder 3">
            <a:extLst>
              <a:ext uri="{FF2B5EF4-FFF2-40B4-BE49-F238E27FC236}">
                <a16:creationId xmlns:a16="http://schemas.microsoft.com/office/drawing/2014/main" id="{0658163A-EAC7-0C00-C29E-F102149296A0}"/>
              </a:ext>
            </a:extLst>
          </p:cNvPr>
          <p:cNvSpPr>
            <a:spLocks noGrp="1"/>
          </p:cNvSpPr>
          <p:nvPr>
            <p:ph type="body" sz="quarter" idx="14"/>
          </p:nvPr>
        </p:nvSpPr>
        <p:spPr/>
        <p:txBody>
          <a:bodyPr>
            <a:normAutofit lnSpcReduction="10000"/>
          </a:bodyPr>
          <a:lstStyle/>
          <a:p>
            <a:r>
              <a:rPr lang="nl-BE"/>
              <a:t>Bekijk rekenblad </a:t>
            </a:r>
            <a:r>
              <a:rPr lang="nl-BE">
                <a:sym typeface="Wingdings" panose="05000000000000000000" pitchFamily="2" charset="2"/>
              </a:rPr>
              <a:t> persoonlijk budget</a:t>
            </a:r>
            <a:endParaRPr lang="nl-BE"/>
          </a:p>
          <a:p>
            <a:r>
              <a:rPr lang="nl-BE"/>
              <a:t>Bekijk ‘dossier werkfase 1 en 2’ </a:t>
            </a:r>
            <a:r>
              <a:rPr lang="nl-BE">
                <a:sym typeface="Wingdings" panose="05000000000000000000" pitchFamily="2" charset="2"/>
              </a:rPr>
              <a:t> we nemen beslissingen rond:</a:t>
            </a:r>
          </a:p>
          <a:p>
            <a:endParaRPr lang="nl-BE">
              <a:sym typeface="Wingdings" panose="05000000000000000000" pitchFamily="2" charset="2"/>
            </a:endParaRPr>
          </a:p>
          <a:p>
            <a:pPr marL="800100" lvl="1" indent="-342900">
              <a:buFont typeface="+mj-lt"/>
              <a:buAutoNum type="arabicPeriod"/>
            </a:pPr>
            <a:r>
              <a:rPr lang="nl-BE">
                <a:sym typeface="Wingdings" panose="05000000000000000000" pitchFamily="2" charset="2"/>
              </a:rPr>
              <a:t>Huisvesting – huren / kopen</a:t>
            </a:r>
          </a:p>
          <a:p>
            <a:pPr marL="800100" lvl="1" indent="-342900">
              <a:buFont typeface="+mj-lt"/>
              <a:buAutoNum type="arabicPeriod"/>
            </a:pPr>
            <a:r>
              <a:rPr lang="nl-BE">
                <a:sym typeface="Wingdings" panose="05000000000000000000" pitchFamily="2" charset="2"/>
              </a:rPr>
              <a:t>Andere </a:t>
            </a:r>
            <a:r>
              <a:rPr lang="nl-BE" err="1">
                <a:sym typeface="Wingdings" panose="05000000000000000000" pitchFamily="2" charset="2"/>
              </a:rPr>
              <a:t>leefkosten</a:t>
            </a:r>
            <a:r>
              <a:rPr lang="nl-BE">
                <a:sym typeface="Wingdings" panose="05000000000000000000" pitchFamily="2" charset="2"/>
              </a:rPr>
              <a:t> </a:t>
            </a:r>
          </a:p>
          <a:p>
            <a:pPr marL="800100" lvl="1" indent="-342900">
              <a:buFont typeface="+mj-lt"/>
              <a:buAutoNum type="arabicPeriod"/>
            </a:pPr>
            <a:r>
              <a:rPr lang="nl-BE">
                <a:sym typeface="Wingdings" panose="05000000000000000000" pitchFamily="2" charset="2"/>
              </a:rPr>
              <a:t>Mobiliteit</a:t>
            </a:r>
          </a:p>
          <a:p>
            <a:pPr marL="800100" lvl="1" indent="-342900">
              <a:buFont typeface="+mj-lt"/>
              <a:buAutoNum type="arabicPeriod"/>
            </a:pPr>
            <a:r>
              <a:rPr lang="nl-BE">
                <a:sym typeface="Wingdings" panose="05000000000000000000" pitchFamily="2" charset="2"/>
              </a:rPr>
              <a:t>Verzekeringen</a:t>
            </a:r>
          </a:p>
          <a:p>
            <a:pPr marL="800100" lvl="1" indent="-342900">
              <a:buFont typeface="+mj-lt"/>
              <a:buAutoNum type="arabicPeriod"/>
            </a:pPr>
            <a:r>
              <a:rPr lang="nl-BE">
                <a:sym typeface="Wingdings" panose="05000000000000000000" pitchFamily="2" charset="2"/>
              </a:rPr>
              <a:t>Sparen en beleggen (enkel voor werkfase 2) </a:t>
            </a:r>
          </a:p>
          <a:p>
            <a:endParaRPr lang="en-BE"/>
          </a:p>
        </p:txBody>
      </p:sp>
      <p:pic>
        <p:nvPicPr>
          <p:cNvPr id="6" name="Afbeelding 5">
            <a:extLst>
              <a:ext uri="{FF2B5EF4-FFF2-40B4-BE49-F238E27FC236}">
                <a16:creationId xmlns:a16="http://schemas.microsoft.com/office/drawing/2014/main" id="{7A2DE511-FB8F-5B6A-F00B-8BA3A6A87660}"/>
              </a:ext>
            </a:extLst>
          </p:cNvPr>
          <p:cNvPicPr>
            <a:picLocks noChangeAspect="1"/>
          </p:cNvPicPr>
          <p:nvPr/>
        </p:nvPicPr>
        <p:blipFill rotWithShape="1">
          <a:blip r:embed="rId2"/>
          <a:srcRect l="18223" t="20797" b="1"/>
          <a:stretch/>
        </p:blipFill>
        <p:spPr>
          <a:xfrm>
            <a:off x="4946074" y="2639291"/>
            <a:ext cx="373040" cy="309349"/>
          </a:xfrm>
          <a:prstGeom prst="rect">
            <a:avLst/>
          </a:prstGeom>
        </p:spPr>
      </p:pic>
      <p:pic>
        <p:nvPicPr>
          <p:cNvPr id="8" name="Afbeelding 7">
            <a:extLst>
              <a:ext uri="{FF2B5EF4-FFF2-40B4-BE49-F238E27FC236}">
                <a16:creationId xmlns:a16="http://schemas.microsoft.com/office/drawing/2014/main" id="{E4A7CA69-5318-586E-A500-966E0A540718}"/>
              </a:ext>
            </a:extLst>
          </p:cNvPr>
          <p:cNvPicPr>
            <a:picLocks noChangeAspect="1"/>
          </p:cNvPicPr>
          <p:nvPr/>
        </p:nvPicPr>
        <p:blipFill rotWithShape="1">
          <a:blip r:embed="rId3"/>
          <a:srcRect l="3074" t="17999" r="-1"/>
          <a:stretch/>
        </p:blipFill>
        <p:spPr>
          <a:xfrm>
            <a:off x="3896991" y="2971455"/>
            <a:ext cx="433976" cy="390580"/>
          </a:xfrm>
          <a:prstGeom prst="rect">
            <a:avLst/>
          </a:prstGeom>
        </p:spPr>
      </p:pic>
      <p:pic>
        <p:nvPicPr>
          <p:cNvPr id="10" name="Afbeelding 9">
            <a:extLst>
              <a:ext uri="{FF2B5EF4-FFF2-40B4-BE49-F238E27FC236}">
                <a16:creationId xmlns:a16="http://schemas.microsoft.com/office/drawing/2014/main" id="{7614F84D-AEA4-BC70-70F5-F71B256F42B4}"/>
              </a:ext>
            </a:extLst>
          </p:cNvPr>
          <p:cNvPicPr>
            <a:picLocks noChangeAspect="1"/>
          </p:cNvPicPr>
          <p:nvPr/>
        </p:nvPicPr>
        <p:blipFill rotWithShape="1">
          <a:blip r:embed="rId4"/>
          <a:srcRect l="-9757" t="23455"/>
          <a:stretch/>
        </p:blipFill>
        <p:spPr>
          <a:xfrm flipH="1">
            <a:off x="2886122" y="3246700"/>
            <a:ext cx="476316" cy="364599"/>
          </a:xfrm>
          <a:prstGeom prst="rect">
            <a:avLst/>
          </a:prstGeom>
        </p:spPr>
      </p:pic>
      <p:pic>
        <p:nvPicPr>
          <p:cNvPr id="12" name="Afbeelding 11">
            <a:extLst>
              <a:ext uri="{FF2B5EF4-FFF2-40B4-BE49-F238E27FC236}">
                <a16:creationId xmlns:a16="http://schemas.microsoft.com/office/drawing/2014/main" id="{33F1D642-A55E-DB20-02E4-54CB3C112C4B}"/>
              </a:ext>
            </a:extLst>
          </p:cNvPr>
          <p:cNvPicPr>
            <a:picLocks noChangeAspect="1"/>
          </p:cNvPicPr>
          <p:nvPr/>
        </p:nvPicPr>
        <p:blipFill rotWithShape="1">
          <a:blip r:embed="rId5"/>
          <a:srcRect l="18089" t="25455" b="-1"/>
          <a:stretch/>
        </p:blipFill>
        <p:spPr>
          <a:xfrm>
            <a:off x="3458511" y="3478238"/>
            <a:ext cx="312127" cy="390580"/>
          </a:xfrm>
          <a:prstGeom prst="rect">
            <a:avLst/>
          </a:prstGeom>
        </p:spPr>
      </p:pic>
      <p:pic>
        <p:nvPicPr>
          <p:cNvPr id="14" name="Afbeelding 13">
            <a:extLst>
              <a:ext uri="{FF2B5EF4-FFF2-40B4-BE49-F238E27FC236}">
                <a16:creationId xmlns:a16="http://schemas.microsoft.com/office/drawing/2014/main" id="{B2C7B792-A6D3-5236-1C55-AA3341748395}"/>
              </a:ext>
            </a:extLst>
          </p:cNvPr>
          <p:cNvPicPr>
            <a:picLocks noChangeAspect="1"/>
          </p:cNvPicPr>
          <p:nvPr/>
        </p:nvPicPr>
        <p:blipFill>
          <a:blip r:embed="rId6"/>
          <a:stretch>
            <a:fillRect/>
          </a:stretch>
        </p:blipFill>
        <p:spPr>
          <a:xfrm>
            <a:off x="6709427" y="3715092"/>
            <a:ext cx="428685" cy="419158"/>
          </a:xfrm>
          <a:prstGeom prst="rect">
            <a:avLst/>
          </a:prstGeom>
        </p:spPr>
      </p:pic>
    </p:spTree>
    <p:extLst>
      <p:ext uri="{BB962C8B-B14F-4D97-AF65-F5344CB8AC3E}">
        <p14:creationId xmlns:p14="http://schemas.microsoft.com/office/powerpoint/2010/main" val="326036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43188B-1553-2ABC-9179-0A8CB647317A}"/>
              </a:ext>
            </a:extLst>
          </p:cNvPr>
          <p:cNvSpPr>
            <a:spLocks noGrp="1"/>
          </p:cNvSpPr>
          <p:nvPr>
            <p:ph type="body" sz="quarter" idx="13"/>
          </p:nvPr>
        </p:nvSpPr>
        <p:spPr/>
        <p:txBody>
          <a:bodyPr vert="horz" lIns="540000" tIns="36000" rIns="91440" bIns="36000" rtlCol="0" anchor="t">
            <a:normAutofit/>
          </a:bodyPr>
          <a:lstStyle/>
          <a:p>
            <a:r>
              <a:rPr lang="en-BE" i="1">
                <a:latin typeface="Montserrat"/>
              </a:rPr>
              <a:t>We doorlopen deze 5 stappen klassikaal.</a:t>
            </a:r>
            <a:endParaRPr lang="en-BE" i="1"/>
          </a:p>
        </p:txBody>
      </p:sp>
      <p:sp>
        <p:nvSpPr>
          <p:cNvPr id="3" name="Title 2">
            <a:extLst>
              <a:ext uri="{FF2B5EF4-FFF2-40B4-BE49-F238E27FC236}">
                <a16:creationId xmlns:a16="http://schemas.microsoft.com/office/drawing/2014/main" id="{F3C09791-06D1-31A3-F6F7-2DB77C760508}"/>
              </a:ext>
            </a:extLst>
          </p:cNvPr>
          <p:cNvSpPr>
            <a:spLocks noGrp="1"/>
          </p:cNvSpPr>
          <p:nvPr>
            <p:ph type="title"/>
          </p:nvPr>
        </p:nvSpPr>
        <p:spPr>
          <a:xfrm>
            <a:off x="831850" y="687541"/>
            <a:ext cx="10515600" cy="609236"/>
          </a:xfrm>
        </p:spPr>
        <p:txBody>
          <a:bodyPr>
            <a:normAutofit/>
          </a:bodyPr>
          <a:lstStyle/>
          <a:p>
            <a:r>
              <a:rPr lang="nl-BE">
                <a:latin typeface="Montserrat"/>
              </a:rPr>
              <a:t>Werkfase 1 </a:t>
            </a:r>
            <a:r>
              <a:rPr lang="nl-BE" sz="1800" b="0">
                <a:latin typeface="Montserrat"/>
              </a:rPr>
              <a:t>(leeftijd:+/- 20 – 30 jaar) </a:t>
            </a:r>
            <a:r>
              <a:rPr lang="nl-BE" sz="1800" b="0">
                <a:latin typeface="Montserrat"/>
                <a:sym typeface="Wingdings" panose="05000000000000000000" pitchFamily="2" charset="2"/>
              </a:rPr>
              <a:t>                                                          </a:t>
            </a:r>
            <a:r>
              <a:rPr lang="nl-BE" sz="1800" b="0">
                <a:latin typeface="Montserrat"/>
              </a:rPr>
              <a:t>25 – 30 minuten</a:t>
            </a:r>
            <a:endParaRPr lang="en-BE" sz="1800" b="0">
              <a:latin typeface="Montserrat"/>
            </a:endParaRPr>
          </a:p>
        </p:txBody>
      </p:sp>
      <p:sp>
        <p:nvSpPr>
          <p:cNvPr id="4" name="Text Placeholder 3">
            <a:extLst>
              <a:ext uri="{FF2B5EF4-FFF2-40B4-BE49-F238E27FC236}">
                <a16:creationId xmlns:a16="http://schemas.microsoft.com/office/drawing/2014/main" id="{0658163A-EAC7-0C00-C29E-F102149296A0}"/>
              </a:ext>
            </a:extLst>
          </p:cNvPr>
          <p:cNvSpPr>
            <a:spLocks noGrp="1"/>
          </p:cNvSpPr>
          <p:nvPr>
            <p:ph type="body" sz="quarter" idx="14"/>
          </p:nvPr>
        </p:nvSpPr>
        <p:spPr/>
        <p:txBody>
          <a:bodyPr vert="horz" lIns="91440" tIns="45720" rIns="91440" bIns="45720" rtlCol="0" anchor="t">
            <a:normAutofit fontScale="92500"/>
          </a:bodyPr>
          <a:lstStyle/>
          <a:p>
            <a:r>
              <a:rPr lang="nl-BE" b="1">
                <a:latin typeface="Montserrat"/>
              </a:rPr>
              <a:t>Rekenblad</a:t>
            </a:r>
            <a:r>
              <a:rPr lang="nl-BE">
                <a:latin typeface="Montserrat"/>
              </a:rPr>
              <a:t> </a:t>
            </a:r>
            <a:r>
              <a:rPr lang="nl-BE">
                <a:latin typeface="Montserrat"/>
                <a:sym typeface="Wingdings" panose="05000000000000000000" pitchFamily="2" charset="2"/>
              </a:rPr>
              <a:t> opstellen persoonlijk budget op basis van de fiche en persoonlijke keuzes</a:t>
            </a:r>
            <a:endParaRPr lang="nl-BE">
              <a:latin typeface="Montserrat"/>
            </a:endParaRPr>
          </a:p>
          <a:p>
            <a:r>
              <a:rPr lang="nl-BE">
                <a:latin typeface="Montserrat"/>
              </a:rPr>
              <a:t>Stap 1: 1 x dobbelen </a:t>
            </a:r>
            <a:r>
              <a:rPr lang="nl-BE">
                <a:latin typeface="Montserrat"/>
                <a:sym typeface="Wingdings" panose="05000000000000000000" pitchFamily="2" charset="2"/>
              </a:rPr>
              <a:t> </a:t>
            </a:r>
            <a:r>
              <a:rPr lang="nl-BE">
                <a:latin typeface="Montserrat"/>
              </a:rPr>
              <a:t>bepalen startersloon </a:t>
            </a:r>
            <a:r>
              <a:rPr lang="nl-BE">
                <a:latin typeface="Montserrat"/>
                <a:sym typeface="Wingdings" panose="05000000000000000000" pitchFamily="2" charset="2"/>
              </a:rPr>
              <a:t> netto maandloon (+)</a:t>
            </a:r>
            <a:endParaRPr lang="nl-BE">
              <a:latin typeface="Montserrat"/>
            </a:endParaRPr>
          </a:p>
          <a:p>
            <a:r>
              <a:rPr lang="nl-BE">
                <a:latin typeface="Montserrat"/>
                <a:sym typeface="Wingdings" panose="05000000000000000000" pitchFamily="2" charset="2"/>
              </a:rPr>
              <a:t>Stap 2: keuze rond huisvesting (tijdshorizon 10 jaar)  dossier overzicht opties (-)</a:t>
            </a:r>
            <a:endParaRPr lang="nl-BE">
              <a:latin typeface="Montserrat"/>
            </a:endParaRPr>
          </a:p>
          <a:p>
            <a:r>
              <a:rPr lang="nl-BE">
                <a:latin typeface="Montserrat"/>
                <a:sym typeface="Wingdings" panose="05000000000000000000" pitchFamily="2" charset="2"/>
              </a:rPr>
              <a:t>Stap 3: andere </a:t>
            </a:r>
            <a:r>
              <a:rPr lang="nl-BE" err="1">
                <a:latin typeface="Montserrat"/>
                <a:sym typeface="Wingdings" panose="05000000000000000000" pitchFamily="2" charset="2"/>
              </a:rPr>
              <a:t>leefkosten</a:t>
            </a:r>
            <a:r>
              <a:rPr lang="nl-BE">
                <a:latin typeface="Montserrat"/>
                <a:sym typeface="Wingdings" panose="05000000000000000000" pitchFamily="2" charset="2"/>
              </a:rPr>
              <a:t> (-)</a:t>
            </a:r>
            <a:endParaRPr lang="nl-BE">
              <a:latin typeface="Montserrat"/>
            </a:endParaRPr>
          </a:p>
          <a:p>
            <a:r>
              <a:rPr lang="nl-BE">
                <a:latin typeface="Montserrat"/>
                <a:sym typeface="Wingdings" panose="05000000000000000000" pitchFamily="2" charset="2"/>
              </a:rPr>
              <a:t>Stap 4: mobiliteit (-)</a:t>
            </a:r>
            <a:endParaRPr lang="nl-BE">
              <a:latin typeface="Montserrat"/>
            </a:endParaRPr>
          </a:p>
          <a:p>
            <a:r>
              <a:rPr lang="nl-BE">
                <a:latin typeface="Montserrat"/>
                <a:sym typeface="Wingdings" panose="05000000000000000000" pitchFamily="2" charset="2"/>
              </a:rPr>
              <a:t>Stap 5: verzekeringen (-)</a:t>
            </a:r>
            <a:endParaRPr lang="en-BE">
              <a:latin typeface="Montserrat"/>
            </a:endParaRPr>
          </a:p>
        </p:txBody>
      </p:sp>
    </p:spTree>
    <p:extLst>
      <p:ext uri="{BB962C8B-B14F-4D97-AF65-F5344CB8AC3E}">
        <p14:creationId xmlns:p14="http://schemas.microsoft.com/office/powerpoint/2010/main" val="418889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94FB5839-0023-B2B0-AAC3-EDDAA435A85B}"/>
              </a:ext>
            </a:extLst>
          </p:cNvPr>
          <p:cNvSpPr>
            <a:spLocks noGrp="1"/>
          </p:cNvSpPr>
          <p:nvPr>
            <p:ph type="body" sz="quarter" idx="13"/>
          </p:nvPr>
        </p:nvSpPr>
        <p:spPr/>
        <p:txBody>
          <a:bodyPr vert="horz" lIns="540000" tIns="36000" rIns="91440" bIns="36000" rtlCol="0" anchor="t">
            <a:normAutofit/>
          </a:bodyPr>
          <a:lstStyle/>
          <a:p>
            <a:r>
              <a:rPr lang="nl-NL" i="1">
                <a:latin typeface="Montserrat"/>
              </a:rPr>
              <a:t>Dobbel om je startersloon te bepalen. </a:t>
            </a:r>
            <a:endParaRPr lang="nl-NL" i="1"/>
          </a:p>
          <a:p>
            <a:r>
              <a:rPr lang="nl-NL" i="1">
                <a:latin typeface="Montserrat"/>
              </a:rPr>
              <a:t>Elementen als sector, statuut (bediende, arbeider, zelfstandige, ambtenaar), ervaring, verantwoordelijkheid etc. zullen in realiteit jouw loon bepalen.</a:t>
            </a:r>
          </a:p>
          <a:p>
            <a:r>
              <a:rPr lang="nl-NL" i="1">
                <a:latin typeface="Montserrat"/>
              </a:rPr>
              <a:t>Werk verder met je nettoloon (zie volgende slide)!</a:t>
            </a:r>
          </a:p>
          <a:p>
            <a:endParaRPr lang="nl-NL"/>
          </a:p>
        </p:txBody>
      </p:sp>
      <p:sp>
        <p:nvSpPr>
          <p:cNvPr id="3" name="Title 2">
            <a:extLst>
              <a:ext uri="{FF2B5EF4-FFF2-40B4-BE49-F238E27FC236}">
                <a16:creationId xmlns:a16="http://schemas.microsoft.com/office/drawing/2014/main" id="{DBB790F6-2F29-C050-FC4F-D198C1F76930}"/>
              </a:ext>
            </a:extLst>
          </p:cNvPr>
          <p:cNvSpPr>
            <a:spLocks noGrp="1"/>
          </p:cNvSpPr>
          <p:nvPr>
            <p:ph type="title"/>
          </p:nvPr>
        </p:nvSpPr>
        <p:spPr/>
        <p:txBody>
          <a:bodyPr/>
          <a:lstStyle/>
          <a:p>
            <a:r>
              <a:rPr lang="nl-BE">
                <a:latin typeface="Montserrat"/>
              </a:rPr>
              <a:t>Stap 1: </a:t>
            </a:r>
            <a:r>
              <a:rPr lang="nl-BE" b="0">
                <a:latin typeface="Montserrat"/>
              </a:rPr>
              <a:t>Netto startersloon </a:t>
            </a:r>
            <a:endParaRPr lang="en-BE" b="0"/>
          </a:p>
        </p:txBody>
      </p:sp>
      <p:sp>
        <p:nvSpPr>
          <p:cNvPr id="4" name="Text Placeholder 3">
            <a:extLst>
              <a:ext uri="{FF2B5EF4-FFF2-40B4-BE49-F238E27FC236}">
                <a16:creationId xmlns:a16="http://schemas.microsoft.com/office/drawing/2014/main" id="{BD416D78-F48C-7E4F-2930-1E582D9BDF22}"/>
              </a:ext>
            </a:extLst>
          </p:cNvPr>
          <p:cNvSpPr>
            <a:spLocks noGrp="1"/>
          </p:cNvSpPr>
          <p:nvPr>
            <p:ph type="body" sz="quarter" idx="14"/>
          </p:nvPr>
        </p:nvSpPr>
        <p:spPr/>
        <p:txBody>
          <a:bodyPr/>
          <a:lstStyle/>
          <a:p>
            <a:endParaRPr lang="en-BE"/>
          </a:p>
        </p:txBody>
      </p:sp>
      <p:pic>
        <p:nvPicPr>
          <p:cNvPr id="6" name="Afbeelding 5">
            <a:extLst>
              <a:ext uri="{FF2B5EF4-FFF2-40B4-BE49-F238E27FC236}">
                <a16:creationId xmlns:a16="http://schemas.microsoft.com/office/drawing/2014/main" id="{3EC4F837-A4F5-4A16-F3F4-0146E543C0DB}"/>
              </a:ext>
            </a:extLst>
          </p:cNvPr>
          <p:cNvPicPr>
            <a:picLocks noChangeAspect="1"/>
          </p:cNvPicPr>
          <p:nvPr/>
        </p:nvPicPr>
        <p:blipFill>
          <a:blip r:embed="rId3"/>
          <a:stretch>
            <a:fillRect/>
          </a:stretch>
        </p:blipFill>
        <p:spPr>
          <a:xfrm>
            <a:off x="695774" y="1290273"/>
            <a:ext cx="3760872" cy="3132871"/>
          </a:xfrm>
          <a:prstGeom prst="rect">
            <a:avLst/>
          </a:prstGeom>
        </p:spPr>
      </p:pic>
      <p:sp>
        <p:nvSpPr>
          <p:cNvPr id="7" name="Pijl: omlaag 6">
            <a:extLst>
              <a:ext uri="{FF2B5EF4-FFF2-40B4-BE49-F238E27FC236}">
                <a16:creationId xmlns:a16="http://schemas.microsoft.com/office/drawing/2014/main" id="{3797EBBF-0897-E3D1-CF5C-CE5F6A9AEFE1}"/>
              </a:ext>
            </a:extLst>
          </p:cNvPr>
          <p:cNvSpPr/>
          <p:nvPr/>
        </p:nvSpPr>
        <p:spPr>
          <a:xfrm rot="2550939">
            <a:off x="5074679" y="2881423"/>
            <a:ext cx="749843" cy="1095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85B4CD52-38F4-E441-D4D4-03B76AF4F28F}"/>
              </a:ext>
            </a:extLst>
          </p:cNvPr>
          <p:cNvPicPr>
            <a:picLocks noChangeAspect="1"/>
          </p:cNvPicPr>
          <p:nvPr/>
        </p:nvPicPr>
        <p:blipFill>
          <a:blip r:embed="rId4"/>
          <a:stretch>
            <a:fillRect/>
          </a:stretch>
        </p:blipFill>
        <p:spPr>
          <a:xfrm>
            <a:off x="4371941" y="1405374"/>
            <a:ext cx="7440063" cy="3086531"/>
          </a:xfrm>
          <a:prstGeom prst="rect">
            <a:avLst/>
          </a:prstGeom>
        </p:spPr>
      </p:pic>
      <p:sp>
        <p:nvSpPr>
          <p:cNvPr id="5" name="Rechthoek 4">
            <a:extLst>
              <a:ext uri="{FF2B5EF4-FFF2-40B4-BE49-F238E27FC236}">
                <a16:creationId xmlns:a16="http://schemas.microsoft.com/office/drawing/2014/main" id="{DC777E97-FB4A-3E4D-4313-76DCBFFA2E99}"/>
              </a:ext>
            </a:extLst>
          </p:cNvPr>
          <p:cNvSpPr/>
          <p:nvPr/>
        </p:nvSpPr>
        <p:spPr>
          <a:xfrm>
            <a:off x="3509682" y="3330388"/>
            <a:ext cx="862853" cy="109817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238E356-5877-95CB-CB73-35D8D161F977}"/>
              </a:ext>
            </a:extLst>
          </p:cNvPr>
          <p:cNvSpPr/>
          <p:nvPr/>
        </p:nvSpPr>
        <p:spPr>
          <a:xfrm>
            <a:off x="10087535" y="3386417"/>
            <a:ext cx="1725705" cy="4930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0079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9EB067F-8CF7-7E67-9E2B-9561F608144C}"/>
              </a:ext>
            </a:extLst>
          </p:cNvPr>
          <p:cNvSpPr>
            <a:spLocks noGrp="1"/>
          </p:cNvSpPr>
          <p:nvPr>
            <p:ph type="body" sz="quarter" idx="13"/>
          </p:nvPr>
        </p:nvSpPr>
        <p:spPr/>
        <p:txBody>
          <a:bodyPr vert="horz" lIns="540000" tIns="36000" rIns="91440" bIns="36000" rtlCol="0" anchor="t">
            <a:normAutofit/>
          </a:bodyPr>
          <a:lstStyle/>
          <a:p>
            <a:r>
              <a:rPr lang="nl-NL" i="1" err="1">
                <a:latin typeface="Montserrat"/>
              </a:rPr>
              <a:t>Belgïë</a:t>
            </a:r>
            <a:r>
              <a:rPr lang="nl-NL" i="1">
                <a:latin typeface="Montserrat"/>
              </a:rPr>
              <a:t> kent een hoge </a:t>
            </a:r>
            <a:r>
              <a:rPr lang="nl-NL" i="1" err="1">
                <a:latin typeface="Montserrat"/>
              </a:rPr>
              <a:t>belastingsdruk</a:t>
            </a:r>
            <a:r>
              <a:rPr lang="nl-NL" i="1">
                <a:latin typeface="Montserrat"/>
              </a:rPr>
              <a:t>!</a:t>
            </a:r>
          </a:p>
          <a:p>
            <a:r>
              <a:rPr lang="nl-NL" i="1">
                <a:latin typeface="Montserrat"/>
              </a:rPr>
              <a:t>We dragen veel af aan de overheid wat zou betekenen dat we ook veel terug krijgen (zie kolom 'extra info').</a:t>
            </a:r>
            <a:endParaRPr lang="nl-NL" i="1"/>
          </a:p>
        </p:txBody>
      </p:sp>
      <p:sp>
        <p:nvSpPr>
          <p:cNvPr id="3" name="Titel 2">
            <a:extLst>
              <a:ext uri="{FF2B5EF4-FFF2-40B4-BE49-F238E27FC236}">
                <a16:creationId xmlns:a16="http://schemas.microsoft.com/office/drawing/2014/main" id="{0D885D50-82B3-92FE-F2D9-C5F060AFDF27}"/>
              </a:ext>
            </a:extLst>
          </p:cNvPr>
          <p:cNvSpPr>
            <a:spLocks noGrp="1"/>
          </p:cNvSpPr>
          <p:nvPr>
            <p:ph type="title"/>
          </p:nvPr>
        </p:nvSpPr>
        <p:spPr/>
        <p:txBody>
          <a:bodyPr/>
          <a:lstStyle/>
          <a:p>
            <a:r>
              <a:rPr lang="nl-NL">
                <a:latin typeface="Montserrat"/>
              </a:rPr>
              <a:t>Topic: </a:t>
            </a:r>
            <a:r>
              <a:rPr lang="nl-NL" b="0">
                <a:latin typeface="Montserrat"/>
              </a:rPr>
              <a:t>van bruto naar netto</a:t>
            </a:r>
            <a:endParaRPr lang="nl-NL" b="0"/>
          </a:p>
        </p:txBody>
      </p:sp>
      <p:sp>
        <p:nvSpPr>
          <p:cNvPr id="4" name="Tijdelijke aanduiding voor tekst 3">
            <a:extLst>
              <a:ext uri="{FF2B5EF4-FFF2-40B4-BE49-F238E27FC236}">
                <a16:creationId xmlns:a16="http://schemas.microsoft.com/office/drawing/2014/main" id="{7304204B-178A-4C60-2015-F55104189BA1}"/>
              </a:ext>
            </a:extLst>
          </p:cNvPr>
          <p:cNvSpPr>
            <a:spLocks noGrp="1"/>
          </p:cNvSpPr>
          <p:nvPr>
            <p:ph type="body" sz="quarter" idx="14"/>
          </p:nvPr>
        </p:nvSpPr>
        <p:spPr/>
        <p:txBody>
          <a:bodyPr/>
          <a:lstStyle/>
          <a:p>
            <a:endParaRPr lang="nl-NL"/>
          </a:p>
        </p:txBody>
      </p:sp>
      <p:pic>
        <p:nvPicPr>
          <p:cNvPr id="6" name="Afbeelding 6" descr="Afbeelding met tafel&#10;&#10;Automatisch gegenereerde beschrijving">
            <a:extLst>
              <a:ext uri="{FF2B5EF4-FFF2-40B4-BE49-F238E27FC236}">
                <a16:creationId xmlns:a16="http://schemas.microsoft.com/office/drawing/2014/main" id="{9F1F5323-80E8-2C5C-27D6-6073DC8188E7}"/>
              </a:ext>
            </a:extLst>
          </p:cNvPr>
          <p:cNvPicPr>
            <a:picLocks noChangeAspect="1"/>
          </p:cNvPicPr>
          <p:nvPr/>
        </p:nvPicPr>
        <p:blipFill>
          <a:blip r:embed="rId3"/>
          <a:stretch>
            <a:fillRect/>
          </a:stretch>
        </p:blipFill>
        <p:spPr>
          <a:xfrm>
            <a:off x="840659" y="1640793"/>
            <a:ext cx="10510683" cy="2359672"/>
          </a:xfrm>
          <a:prstGeom prst="rect">
            <a:avLst/>
          </a:prstGeom>
        </p:spPr>
      </p:pic>
    </p:spTree>
    <p:extLst>
      <p:ext uri="{BB962C8B-B14F-4D97-AF65-F5344CB8AC3E}">
        <p14:creationId xmlns:p14="http://schemas.microsoft.com/office/powerpoint/2010/main" val="34473287"/>
      </p:ext>
    </p:extLst>
  </p:cSld>
  <p:clrMapOvr>
    <a:masterClrMapping/>
  </p:clrMapOvr>
</p:sld>
</file>

<file path=ppt/theme/theme1.xml><?xml version="1.0" encoding="utf-8"?>
<a:theme xmlns:a="http://schemas.openxmlformats.org/drawingml/2006/main" name="Custom Design">
  <a:themeElements>
    <a:clrScheme name="Liv€ your lif€">
      <a:dk1>
        <a:srgbClr val="000000"/>
      </a:dk1>
      <a:lt1>
        <a:srgbClr val="FFFFFF"/>
      </a:lt1>
      <a:dk2>
        <a:srgbClr val="000000"/>
      </a:dk2>
      <a:lt2>
        <a:srgbClr val="FFFFFF"/>
      </a:lt2>
      <a:accent1>
        <a:srgbClr val="06A9A2"/>
      </a:accent1>
      <a:accent2>
        <a:srgbClr val="F7BC1C"/>
      </a:accent2>
      <a:accent3>
        <a:srgbClr val="EC8563"/>
      </a:accent3>
      <a:accent4>
        <a:srgbClr val="C397C2"/>
      </a:accent4>
      <a:accent5>
        <a:srgbClr val="AEC966"/>
      </a:accent5>
      <a:accent6>
        <a:srgbClr val="F9DDCF"/>
      </a:accent6>
      <a:hlink>
        <a:srgbClr val="06A9A2"/>
      </a:hlink>
      <a:folHlink>
        <a:srgbClr val="06A9A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YourLife_Presentatie_spelen_20221004  -  Alleen-lezen" id="{BB32555C-8FB1-4198-8F46-B1D118FC54B2}" vid="{034B7AEC-3A7D-46D7-A295-A4977F271F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LiveYourLife_Presentatie_spelen_20221004</Template>
  <TotalTime>200</TotalTime>
  <Words>1463</Words>
  <Application>Microsoft Office PowerPoint</Application>
  <PresentationFormat>Breedbeeld</PresentationFormat>
  <Paragraphs>172</Paragraphs>
  <Slides>29</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29</vt:i4>
      </vt:variant>
    </vt:vector>
  </HeadingPairs>
  <TitlesOfParts>
    <vt:vector size="35" baseType="lpstr">
      <vt:lpstr>Arial</vt:lpstr>
      <vt:lpstr>Calibri</vt:lpstr>
      <vt:lpstr>Montserrat</vt:lpstr>
      <vt:lpstr>Montserrat-Regular</vt:lpstr>
      <vt:lpstr>Montserrat-SemiBold</vt:lpstr>
      <vt:lpstr>Custom Design</vt:lpstr>
      <vt:lpstr>PowerPoint-presentatie</vt:lpstr>
      <vt:lpstr>Inleiding</vt:lpstr>
      <vt:lpstr>Studentenfase               15 – 20 min.</vt:lpstr>
      <vt:lpstr>Voorbeeld personagefiche (voorzijde)</vt:lpstr>
      <vt:lpstr>Voorbeeld personagefiche (achterzijde)</vt:lpstr>
      <vt:lpstr>Werkfase 1 (leeftijd: +/-20 – 30 jaar)                                                          25 – 30 minuten</vt:lpstr>
      <vt:lpstr>Werkfase 1 (leeftijd:+/- 20 – 30 jaar)                                                           25 – 30 minuten</vt:lpstr>
      <vt:lpstr>Stap 1: Netto startersloon </vt:lpstr>
      <vt:lpstr>Topic: van bruto naar netto</vt:lpstr>
      <vt:lpstr>Stap 2: Huisvesting</vt:lpstr>
      <vt:lpstr>STAP 2: huren (of kopen?)</vt:lpstr>
      <vt:lpstr>Stap 3: Andere leefkosten</vt:lpstr>
      <vt:lpstr>Stap 4: Mobiliteit</vt:lpstr>
      <vt:lpstr>STAP 4: Mobiliteit</vt:lpstr>
      <vt:lpstr>Stap 5: Verzekeringen</vt:lpstr>
      <vt:lpstr>Afsluiten werkfase 1</vt:lpstr>
      <vt:lpstr>Ik ben 30 jaar, wat nu?</vt:lpstr>
      <vt:lpstr>2de werkfase (30 – 50 jaar)</vt:lpstr>
      <vt:lpstr>Werkfase 2 (30 – 50 jaar)                                                        30 – 35 minuten</vt:lpstr>
      <vt:lpstr>Keuze huisvesting: huren of kopen? (achterkant invulblad)</vt:lpstr>
      <vt:lpstr>Keuze: zichtrekening, spaarrekening en belegging</vt:lpstr>
      <vt:lpstr>Rendement sparen en/of beleggen (overzicht)</vt:lpstr>
      <vt:lpstr>Verwerking 'impact inflatie + sparen en beleggen’ </vt:lpstr>
      <vt:lpstr>Gebeurteniskaarten (uit te delen)</vt:lpstr>
      <vt:lpstr>Berekening impact gebeurtenissen: ‘Totaal 5’</vt:lpstr>
      <vt:lpstr>Eindbudget op 50- jarige leeftijd</vt:lpstr>
      <vt:lpstr>Belangrijke kanttekeningen</vt:lpstr>
      <vt:lpstr>Nabespreking/Reflectie</vt:lpstr>
      <vt:lpstr>Nabespreking/Reflectie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Sven D'Hondt</dc:creator>
  <cp:lastModifiedBy>Sven D'Hondt</cp:lastModifiedBy>
  <cp:revision>82</cp:revision>
  <dcterms:created xsi:type="dcterms:W3CDTF">2022-10-27T12:05:45Z</dcterms:created>
  <dcterms:modified xsi:type="dcterms:W3CDTF">2023-06-01T13:07:27Z</dcterms:modified>
</cp:coreProperties>
</file>